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tags/tag2.xml" ContentType="application/vnd.openxmlformats-officedocument.presentationml.tags+xml"/>
  <Override PartName="/ppt/notesSlides/notesSlide34.xml" ContentType="application/vnd.openxmlformats-officedocument.presentationml.notesSlide+xml"/>
  <Override PartName="/ppt/tags/tag3.xml" ContentType="application/vnd.openxmlformats-officedocument.presentationml.tags+xml"/>
  <Override PartName="/ppt/notesSlides/notesSlide35.xml" ContentType="application/vnd.openxmlformats-officedocument.presentationml.notesSlide+xml"/>
  <Override PartName="/ppt/tags/tag4.xml" ContentType="application/vnd.openxmlformats-officedocument.presentationml.tags+xml"/>
  <Override PartName="/ppt/notesSlides/notesSlide3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4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5.xml" ContentType="application/vnd.openxmlformats-officedocument.presentationml.tags+xml"/>
  <Override PartName="/ppt/notesSlides/notesSlide43.xml" ContentType="application/vnd.openxmlformats-officedocument.presentationml.notesSlide+xml"/>
  <Override PartName="/ppt/tags/tag2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4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4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5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5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60" r:id="rId3"/>
  </p:sldMasterIdLst>
  <p:notesMasterIdLst>
    <p:notesMasterId r:id="rId60"/>
  </p:notesMasterIdLst>
  <p:sldIdLst>
    <p:sldId id="484" r:id="rId4"/>
    <p:sldId id="485" r:id="rId5"/>
    <p:sldId id="596" r:id="rId6"/>
    <p:sldId id="598" r:id="rId7"/>
    <p:sldId id="599" r:id="rId8"/>
    <p:sldId id="600" r:id="rId9"/>
    <p:sldId id="601" r:id="rId10"/>
    <p:sldId id="602" r:id="rId11"/>
    <p:sldId id="607" r:id="rId12"/>
    <p:sldId id="608" r:id="rId13"/>
    <p:sldId id="609" r:id="rId14"/>
    <p:sldId id="610" r:id="rId15"/>
    <p:sldId id="611" r:id="rId16"/>
    <p:sldId id="612" r:id="rId17"/>
    <p:sldId id="613" r:id="rId18"/>
    <p:sldId id="616" r:id="rId19"/>
    <p:sldId id="618" r:id="rId20"/>
    <p:sldId id="617" r:id="rId21"/>
    <p:sldId id="615" r:id="rId22"/>
    <p:sldId id="619" r:id="rId23"/>
    <p:sldId id="623" r:id="rId24"/>
    <p:sldId id="624" r:id="rId25"/>
    <p:sldId id="622" r:id="rId26"/>
    <p:sldId id="625" r:id="rId27"/>
    <p:sldId id="626" r:id="rId28"/>
    <p:sldId id="629" r:id="rId29"/>
    <p:sldId id="669" r:id="rId30"/>
    <p:sldId id="632" r:id="rId31"/>
    <p:sldId id="633" r:id="rId32"/>
    <p:sldId id="634" r:id="rId33"/>
    <p:sldId id="635" r:id="rId34"/>
    <p:sldId id="641" r:id="rId35"/>
    <p:sldId id="642" r:id="rId36"/>
    <p:sldId id="643" r:id="rId37"/>
    <p:sldId id="644" r:id="rId38"/>
    <p:sldId id="645" r:id="rId39"/>
    <p:sldId id="647" r:id="rId40"/>
    <p:sldId id="651" r:id="rId41"/>
    <p:sldId id="652" r:id="rId42"/>
    <p:sldId id="653" r:id="rId43"/>
    <p:sldId id="654" r:id="rId44"/>
    <p:sldId id="655" r:id="rId45"/>
    <p:sldId id="656" r:id="rId46"/>
    <p:sldId id="657" r:id="rId47"/>
    <p:sldId id="658" r:id="rId48"/>
    <p:sldId id="659" r:id="rId49"/>
    <p:sldId id="660" r:id="rId50"/>
    <p:sldId id="661" r:id="rId51"/>
    <p:sldId id="662" r:id="rId52"/>
    <p:sldId id="663" r:id="rId53"/>
    <p:sldId id="664" r:id="rId54"/>
    <p:sldId id="665" r:id="rId55"/>
    <p:sldId id="666" r:id="rId56"/>
    <p:sldId id="667" r:id="rId57"/>
    <p:sldId id="668" r:id="rId58"/>
    <p:sldId id="517"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8">
          <p15:clr>
            <a:srgbClr val="A4A3A4"/>
          </p15:clr>
        </p15:guide>
        <p15:guide id="2" pos="2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4DA"/>
    <a:srgbClr val="89FFCE"/>
    <a:srgbClr val="EEB211"/>
    <a:srgbClr val="CB6C6E"/>
    <a:srgbClr val="A7934B"/>
    <a:srgbClr val="857437"/>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14" autoAdjust="0"/>
    <p:restoredTop sz="75272"/>
  </p:normalViewPr>
  <p:slideViewPr>
    <p:cSldViewPr snapToGrid="0" snapToObjects="1">
      <p:cViewPr varScale="1">
        <p:scale>
          <a:sx n="86" d="100"/>
          <a:sy n="86" d="100"/>
        </p:scale>
        <p:origin x="224" y="928"/>
      </p:cViewPr>
      <p:guideLst>
        <p:guide orient="horz" pos="838"/>
        <p:guide pos="2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DC632D-69E4-2442-8E80-6A8E1D81DA8B}" type="datetimeFigureOut">
              <a:rPr lang="en-US" smtClean="0"/>
              <a:t>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6E569-2EC5-FA4A-A4A8-60EE4EDFEC3F}"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My name is Mohit</a:t>
            </a:r>
            <a:r>
              <a:rPr lang="en-US" baseline="0" dirty="0" smtClean="0"/>
              <a:t> Prabhushankar and this is our presentation about Implicit Saliency in Deep Neural Network. I thank the program and session chairs and all organizers who made this virtual conference possible.</a:t>
            </a:r>
          </a:p>
          <a:p>
            <a:r>
              <a:rPr lang="en-US" baseline="0" dirty="0" smtClean="0"/>
              <a:t>In this paper we show that deep neural networks trained for a totally different task of classification has implicit saliency embedded within them. We extract this saliency based on the well studied expectancy-mismatch hypothesis. And we do all of this in a completely unsupervised fashion</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Contrastive</a:t>
            </a:r>
            <a:r>
              <a:rPr lang="en-US" baseline="0" dirty="0" smtClean="0"/>
              <a:t> Explanations deal with providing explanations that are not causal. A state-of the art explanatory system for a classification network asks and answers the question of Why a Spoonbill is present in this image. Its visual answer is shown alongside.</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10</a:t>
            </a:fld>
            <a:endParaRPr lang="en-US"/>
          </a:p>
        </p:txBody>
      </p:sp>
    </p:spTree>
    <p:extLst>
      <p:ext uri="{BB962C8B-B14F-4D97-AF65-F5344CB8AC3E}">
        <p14:creationId xmlns:p14="http://schemas.microsoft.com/office/powerpoint/2010/main" val="1393778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other hand</a:t>
            </a:r>
            <a:r>
              <a:rPr lang="en-US" baseline="0" dirty="0" smtClean="0"/>
              <a:t> contrastive explanations answer the question Why not flamingo. And from our method the network shows – its because there is no S shaped neck that is common to flamingos. An alternative way at looking at this the explanation on the right is that the network is telling us – ‘Hey, I was expecting an S shaped neck in the image. But it </a:t>
            </a:r>
            <a:r>
              <a:rPr lang="en-US" baseline="0" dirty="0" err="1" smtClean="0"/>
              <a:t>doesn</a:t>
            </a:r>
            <a:r>
              <a:rPr lang="ur-PK" baseline="0" dirty="0" smtClean="0"/>
              <a:t>’</a:t>
            </a:r>
            <a:r>
              <a:rPr lang="en-US" baseline="0" dirty="0" smtClean="0"/>
              <a:t>t exist. Hence not a flamingo’. The neck is the semantic information that did not match the expectancy of the network.</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11</a:t>
            </a:fld>
            <a:endParaRPr lang="en-US"/>
          </a:p>
        </p:txBody>
      </p:sp>
    </p:spTree>
    <p:extLst>
      <p:ext uri="{BB962C8B-B14F-4D97-AF65-F5344CB8AC3E}">
        <p14:creationId xmlns:p14="http://schemas.microsoft.com/office/powerpoint/2010/main" val="1798646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between the Spoonbill and crane, it</a:t>
            </a:r>
            <a:r>
              <a:rPr lang="ur-PK" dirty="0" smtClean="0"/>
              <a:t>’</a:t>
            </a:r>
            <a:r>
              <a:rPr lang="en-US" dirty="0" smtClean="0"/>
              <a:t>s the beak that did not match the expectancy of the network.</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12</a:t>
            </a:fld>
            <a:endParaRPr lang="en-US"/>
          </a:p>
        </p:txBody>
      </p:sp>
    </p:spTree>
    <p:extLst>
      <p:ext uri="{BB962C8B-B14F-4D97-AF65-F5344CB8AC3E}">
        <p14:creationId xmlns:p14="http://schemas.microsoft.com/office/powerpoint/2010/main" val="779154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legs and neck look nothing like that</a:t>
            </a:r>
            <a:r>
              <a:rPr lang="en-US" baseline="0" dirty="0" smtClean="0"/>
              <a:t> of a pig to the network.</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13</a:t>
            </a:fld>
            <a:endParaRPr lang="en-US"/>
          </a:p>
        </p:txBody>
      </p:sp>
    </p:spTree>
    <p:extLst>
      <p:ext uri="{BB962C8B-B14F-4D97-AF65-F5344CB8AC3E}">
        <p14:creationId xmlns:p14="http://schemas.microsoft.com/office/powerpoint/2010/main" val="2102367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is the case with a </a:t>
            </a:r>
            <a:r>
              <a:rPr lang="en-US" baseline="0" dirty="0" err="1" smtClean="0"/>
              <a:t>band-aid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14</a:t>
            </a:fld>
            <a:endParaRPr lang="en-US"/>
          </a:p>
        </p:txBody>
      </p:sp>
    </p:spTree>
    <p:extLst>
      <p:ext uri="{BB962C8B-B14F-4D97-AF65-F5344CB8AC3E}">
        <p14:creationId xmlns:p14="http://schemas.microsoft.com/office/powerpoint/2010/main" val="706020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short, w</a:t>
            </a:r>
            <a:r>
              <a:rPr lang="en-US" dirty="0" smtClean="0"/>
              <a:t>e can obtain semantic information about visual scenes that do not match the</a:t>
            </a:r>
            <a:r>
              <a:rPr lang="en-US" baseline="0" dirty="0" smtClean="0"/>
              <a:t> expectation of networks.</a:t>
            </a:r>
          </a:p>
          <a:p>
            <a:endParaRPr lang="en-US" baseline="0" dirty="0" smtClean="0"/>
          </a:p>
          <a:p>
            <a:r>
              <a:rPr lang="en-US" baseline="0" dirty="0" smtClean="0"/>
              <a:t>This leads us to our hypothesis – combination of all expectancy-mismatch regions is the salient region in the image. For a bottom-up approach saliency is a processed expectancy-mismatch map. Stands to reason that for all possible and separate top-down based expectancy mismatch maps, their combination is saliency.</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15</a:t>
            </a:fld>
            <a:endParaRPr lang="en-US"/>
          </a:p>
        </p:txBody>
      </p:sp>
    </p:spTree>
    <p:extLst>
      <p:ext uri="{BB962C8B-B14F-4D97-AF65-F5344CB8AC3E}">
        <p14:creationId xmlns:p14="http://schemas.microsoft.com/office/powerpoint/2010/main" val="1567849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this leads us to our challenge – all possible maps</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16</a:t>
            </a:fld>
            <a:endParaRPr lang="en-US"/>
          </a:p>
        </p:txBody>
      </p:sp>
    </p:spTree>
    <p:extLst>
      <p:ext uri="{BB962C8B-B14F-4D97-AF65-F5344CB8AC3E}">
        <p14:creationId xmlns:p14="http://schemas.microsoft.com/office/powerpoint/2010/main" val="696739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the previous example it can lead to why not snake, or why not a bird or a dog and so on. This also raises the question of who sets the original expectancy for there to be a mismatch.</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17</a:t>
            </a:fld>
            <a:endParaRPr lang="en-US"/>
          </a:p>
        </p:txBody>
      </p:sp>
    </p:spTree>
    <p:extLst>
      <p:ext uri="{BB962C8B-B14F-4D97-AF65-F5344CB8AC3E}">
        <p14:creationId xmlns:p14="http://schemas.microsoft.com/office/powerpoint/2010/main" val="53037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objective of this paper is to tackle this challenge in a formal way. We first set expectancy of semantic content of an image. Then we provide a computationally feasible </a:t>
            </a:r>
            <a:r>
              <a:rPr lang="en-US" baseline="0" dirty="0" err="1" smtClean="0"/>
              <a:t>methodolgy</a:t>
            </a:r>
            <a:r>
              <a:rPr lang="en-US" baseline="0" dirty="0" smtClean="0"/>
              <a:t> to extract all possible expectancy-mismatch content before combining them all. Then we setup 3 experimental setups that answer the following – 1) semantic content is useful for saliency 2) Expectancy mismatch is better than expectancy and 3) Our unsupervised method is comparable to </a:t>
            </a:r>
            <a:r>
              <a:rPr lang="en-US" baseline="0" dirty="0" err="1" smtClean="0"/>
              <a:t>tranfer</a:t>
            </a:r>
            <a:r>
              <a:rPr lang="en-US" baseline="0" dirty="0" smtClean="0"/>
              <a:t>-learned methods that use deep learning and have trained on saliency and eye tracking data.</a:t>
            </a:r>
          </a:p>
        </p:txBody>
      </p:sp>
      <p:sp>
        <p:nvSpPr>
          <p:cNvPr id="4" name="Slide Number Placeholder 3"/>
          <p:cNvSpPr>
            <a:spLocks noGrp="1"/>
          </p:cNvSpPr>
          <p:nvPr>
            <p:ph type="sldNum" sz="quarter" idx="10"/>
          </p:nvPr>
        </p:nvSpPr>
        <p:spPr/>
        <p:txBody>
          <a:bodyPr/>
          <a:lstStyle/>
          <a:p>
            <a:fld id="{3C76E569-2EC5-FA4A-A4A8-60EE4EDFEC3F}" type="slidenum">
              <a:rPr lang="en-US" smtClean="0"/>
              <a:t>18</a:t>
            </a:fld>
            <a:endParaRPr lang="en-US"/>
          </a:p>
        </p:txBody>
      </p:sp>
    </p:spTree>
    <p:extLst>
      <p:ext uri="{BB962C8B-B14F-4D97-AF65-F5344CB8AC3E}">
        <p14:creationId xmlns:p14="http://schemas.microsoft.com/office/powerpoint/2010/main" val="1313516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structure of the paper and rest of the video follows this objective. We set semantic expectancy and extract mismatch before </a:t>
            </a:r>
            <a:r>
              <a:rPr lang="en-US" dirty="0" err="1" smtClean="0"/>
              <a:t>combiinng</a:t>
            </a:r>
            <a:r>
              <a:rPr lang="en-US" dirty="0" smtClean="0"/>
              <a:t> them to validate</a:t>
            </a:r>
            <a:r>
              <a:rPr lang="en-US" baseline="0" dirty="0" smtClean="0"/>
              <a:t> on saliency. The outcome of this framework is an unsupervised saliency algorithm extracted from classification networks like </a:t>
            </a:r>
            <a:r>
              <a:rPr lang="en-US" baseline="0" dirty="0" err="1" smtClean="0"/>
              <a:t>ResNet</a:t>
            </a:r>
            <a:r>
              <a:rPr lang="en-US" baseline="0" dirty="0" smtClean="0"/>
              <a:t>, VGG and detection networks like Faster RCNN. These networks are trained on ImageNet and pascal VOC respectively and have never seen eye tracking data before. This is one of novelties of the proposed method the other being : 1) that we extend the principle of expectancy mismatch to semantic information in the input. And 2) </a:t>
            </a:r>
            <a:r>
              <a:rPr lang="en-US" baseline="0" dirty="0" err="1" smtClean="0"/>
              <a:t>Imagenet</a:t>
            </a:r>
            <a:r>
              <a:rPr lang="en-US" baseline="0" dirty="0" smtClean="0"/>
              <a:t> trained classification networks have embedded </a:t>
            </a:r>
            <a:r>
              <a:rPr lang="en-US" baseline="0" dirty="0" err="1" smtClean="0"/>
              <a:t>impliocit</a:t>
            </a:r>
            <a:r>
              <a:rPr lang="en-US" baseline="0" dirty="0" smtClean="0"/>
              <a:t> saliency – </a:t>
            </a:r>
            <a:r>
              <a:rPr lang="en-US" baseline="0" dirty="0" err="1" smtClean="0"/>
              <a:t>i.e</a:t>
            </a:r>
            <a:r>
              <a:rPr lang="en-US" baseline="0" dirty="0" smtClean="0"/>
              <a:t> to make their classification, they act as humans when looking at the most informative/</a:t>
            </a:r>
            <a:r>
              <a:rPr lang="en-US" baseline="0" dirty="0" err="1" smtClean="0"/>
              <a:t>surpring</a:t>
            </a:r>
            <a:r>
              <a:rPr lang="en-US" baseline="0" dirty="0" smtClean="0"/>
              <a:t> information in the scene.</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19</a:t>
            </a:fld>
            <a:endParaRPr lang="en-US"/>
          </a:p>
        </p:txBody>
      </p:sp>
    </p:spTree>
    <p:extLst>
      <p:ext uri="{BB962C8B-B14F-4D97-AF65-F5344CB8AC3E}">
        <p14:creationId xmlns:p14="http://schemas.microsoft.com/office/powerpoint/2010/main" val="122340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Saliency</a:t>
            </a:r>
            <a:r>
              <a:rPr lang="en-US" baseline="0" dirty="0" smtClean="0"/>
              <a:t> is those regions in a visual scene that attracts significant visual attention. Attention from human beings. Consider the shown image. This is taken from the popular MIT 1003 database. This image was shown to a number of people and their eyes were tracked. The grayscale map on the right is a combination of all their gazes. Notice that all the human subjects focused their attention on the people and horse in the scene.</a:t>
            </a:r>
          </a:p>
          <a:p>
            <a:endParaRPr lang="en-US" baseline="0" dirty="0" smtClean="0"/>
          </a:p>
          <a:p>
            <a:r>
              <a:rPr lang="en-US" baseline="0" dirty="0" smtClean="0"/>
              <a:t>Our goal is to objectively determine this grayscale map on the right. </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a:t>
            </a:r>
            <a:r>
              <a:rPr lang="en-US" baseline="0" dirty="0" smtClean="0"/>
              <a:t> start by setting up expectancy.</a:t>
            </a:r>
          </a:p>
          <a:p>
            <a:r>
              <a:rPr lang="en-US" baseline="0" dirty="0" smtClean="0"/>
              <a:t>We use </a:t>
            </a:r>
            <a:r>
              <a:rPr lang="en-US" baseline="0" dirty="0" err="1" smtClean="0"/>
              <a:t>imagenet</a:t>
            </a:r>
            <a:r>
              <a:rPr lang="en-US" baseline="0" dirty="0" smtClean="0"/>
              <a:t> </a:t>
            </a:r>
            <a:r>
              <a:rPr lang="en-US" baseline="0" dirty="0" err="1" smtClean="0"/>
              <a:t>pretrained</a:t>
            </a:r>
            <a:r>
              <a:rPr lang="en-US" baseline="0" dirty="0" smtClean="0"/>
              <a:t> deep neural networks to set expectancy.</a:t>
            </a:r>
          </a:p>
          <a:p>
            <a:r>
              <a:rPr lang="en-US" baseline="0" dirty="0" smtClean="0"/>
              <a:t>Consider an input x. It is passed through a network which classifies x as a dog – correctly. </a:t>
            </a:r>
          </a:p>
          <a:p>
            <a:r>
              <a:rPr lang="en-US" baseline="0" dirty="0" smtClean="0"/>
              <a:t>Note that within the network, the dog is projecting onto a manifold where its location is closer to the network’s expectancy of a what a dog is. The expectancy is the projection of data onto the weights an the manifold, </a:t>
            </a:r>
            <a:r>
              <a:rPr lang="en-US" baseline="0" dirty="0" smtClean="0"/>
              <a:t>Since network weights span the manifold, expectancy is defined as the projection onto the weights.</a:t>
            </a:r>
          </a:p>
          <a:p>
            <a:r>
              <a:rPr lang="en-US" baseline="0" dirty="0" smtClean="0"/>
              <a:t>Note </a:t>
            </a:r>
            <a:r>
              <a:rPr lang="en-US" baseline="0" dirty="0" err="1" smtClean="0"/>
              <a:t>tthat</a:t>
            </a:r>
            <a:r>
              <a:rPr lang="en-US" baseline="0" dirty="0" smtClean="0"/>
              <a:t> higher the layer more is the semantic content.</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20</a:t>
            </a:fld>
            <a:endParaRPr lang="en-US"/>
          </a:p>
        </p:txBody>
      </p:sp>
    </p:spTree>
    <p:extLst>
      <p:ext uri="{BB962C8B-B14F-4D97-AF65-F5344CB8AC3E}">
        <p14:creationId xmlns:p14="http://schemas.microsoft.com/office/powerpoint/2010/main" val="343495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network is trained to classify between 1000 classes within an image.</a:t>
            </a:r>
            <a:r>
              <a:rPr lang="en-US" baseline="0" dirty="0" smtClean="0"/>
              <a:t> Hence, they have to attend to the fine grained visual difference between classes and attend to these fine grained differences to make decisions.</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21</a:t>
            </a:fld>
            <a:endParaRPr lang="en-US"/>
          </a:p>
        </p:txBody>
      </p:sp>
    </p:spTree>
    <p:extLst>
      <p:ext uri="{BB962C8B-B14F-4D97-AF65-F5344CB8AC3E}">
        <p14:creationId xmlns:p14="http://schemas.microsoft.com/office/powerpoint/2010/main" val="1371972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Hence, there is an</a:t>
            </a:r>
            <a:r>
              <a:rPr lang="en-US" baseline="0" dirty="0" smtClean="0"/>
              <a:t> implicit saliency inbuilt within networks that we propose to extract.</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22</a:t>
            </a:fld>
            <a:endParaRPr lang="en-US"/>
          </a:p>
        </p:txBody>
      </p:sp>
    </p:spTree>
    <p:extLst>
      <p:ext uri="{BB962C8B-B14F-4D97-AF65-F5344CB8AC3E}">
        <p14:creationId xmlns:p14="http://schemas.microsoft.com/office/powerpoint/2010/main" val="1322109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to introduce mismatch to the expectancy. </a:t>
            </a:r>
          </a:p>
          <a:p>
            <a:r>
              <a:rPr lang="en-US" baseline="0" dirty="0" smtClean="0"/>
              <a:t>Consider the previous case when the dog is projected onto the expected manifold. </a:t>
            </a:r>
          </a:p>
          <a:p>
            <a:r>
              <a:rPr lang="en-US" baseline="0" dirty="0" smtClean="0"/>
              <a:t>Mismatch would happen if the dog is projected onto a manifold where it is classified as a cat – the same set of features leads to the classification of a cat rather than the correct dog. </a:t>
            </a:r>
          </a:p>
          <a:p>
            <a:r>
              <a:rPr lang="en-US" baseline="0" dirty="0" smtClean="0"/>
              <a:t>Notice that such a change in manifold can occur if the the weights that span the manifold change – in this case W1.</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23</a:t>
            </a:fld>
            <a:endParaRPr lang="en-US"/>
          </a:p>
        </p:txBody>
      </p:sp>
    </p:spTree>
    <p:extLst>
      <p:ext uri="{BB962C8B-B14F-4D97-AF65-F5344CB8AC3E}">
        <p14:creationId xmlns:p14="http://schemas.microsoft.com/office/powerpoint/2010/main" val="1328741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change or mismatch between the 2 manifolds is characterized by the gradients between them</a:t>
            </a:r>
            <a:r>
              <a:rPr lang="en-US" baseline="0" dirty="0" smtClean="0"/>
              <a:t> - </a:t>
            </a:r>
            <a:r>
              <a:rPr lang="en-US" baseline="0" dirty="0" err="1" smtClean="0"/>
              <a:t>dJ</a:t>
            </a:r>
            <a:r>
              <a:rPr lang="en-US" baseline="0" dirty="0" smtClean="0"/>
              <a:t>/dW1. This provides the direction of motion of mismatch</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24</a:t>
            </a:fld>
            <a:endParaRPr lang="en-US"/>
          </a:p>
        </p:txBody>
      </p:sp>
    </p:spTree>
    <p:extLst>
      <p:ext uri="{BB962C8B-B14F-4D97-AF65-F5344CB8AC3E}">
        <p14:creationId xmlns:p14="http://schemas.microsoft.com/office/powerpoint/2010/main" val="730452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Projection onto these gradients is</a:t>
            </a:r>
            <a:r>
              <a:rPr lang="en-US" baseline="0" dirty="0" smtClean="0"/>
              <a:t> expectancy mismatch. Note that the mismatch manifold is spanned by the gradients of weights while the expectancy manifold is the weights themselves -  providing a nice symmetry to the whole space spanned by the network. </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25</a:t>
            </a:fld>
            <a:endParaRPr lang="en-US"/>
          </a:p>
        </p:txBody>
      </p:sp>
    </p:spTree>
    <p:extLst>
      <p:ext uri="{BB962C8B-B14F-4D97-AF65-F5344CB8AC3E}">
        <p14:creationId xmlns:p14="http://schemas.microsoft.com/office/powerpoint/2010/main" val="2025244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Going back to our</a:t>
            </a:r>
            <a:r>
              <a:rPr lang="en-US" baseline="0" dirty="0" smtClean="0"/>
              <a:t> earlier discussion of top-down vs bottom up, we can finally see why the proposed method is expectancy mismatch based on top-down characteristics</a:t>
            </a:r>
            <a:endParaRPr lang="en-US" dirty="0" smtClean="0"/>
          </a:p>
          <a:p>
            <a:r>
              <a:rPr lang="en-US" dirty="0" smtClean="0"/>
              <a:t>From</a:t>
            </a:r>
            <a:r>
              <a:rPr lang="en-US" baseline="0" dirty="0" smtClean="0"/>
              <a:t> a bottom up approach, the only way a dog projects onto the wrong manifold id when it is projected incorrectly – </a:t>
            </a:r>
            <a:r>
              <a:rPr lang="en-US" baseline="0" dirty="0" err="1" smtClean="0"/>
              <a:t>i.e</a:t>
            </a:r>
            <a:r>
              <a:rPr lang="en-US" baseline="0" dirty="0" smtClean="0"/>
              <a:t> the expectation is itself incorrect. Hence the salient region it is examining to make its decision is incorrect thereby leading to the conclusion that its implicit saliency is itself incorrect.</a:t>
            </a:r>
          </a:p>
          <a:p>
            <a:r>
              <a:rPr lang="en-US" baseline="0" dirty="0" smtClean="0"/>
              <a:t>On the other hand, expectancy mismatch can be introduced by </a:t>
            </a:r>
            <a:r>
              <a:rPr lang="en-US" baseline="0" dirty="0" err="1" smtClean="0"/>
              <a:t>backpropagating</a:t>
            </a:r>
            <a:r>
              <a:rPr lang="en-US" baseline="0" dirty="0" smtClean="0"/>
              <a:t> the wrong class. Even if the original expectancy is wrong, we are looking at its mismatch against another class which still provides some information about the semantic mismatch that drives our proposed method.</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26</a:t>
            </a:fld>
            <a:endParaRPr lang="en-US"/>
          </a:p>
        </p:txBody>
      </p:sp>
    </p:spTree>
    <p:extLst>
      <p:ext uri="{BB962C8B-B14F-4D97-AF65-F5344CB8AC3E}">
        <p14:creationId xmlns:p14="http://schemas.microsoft.com/office/powerpoint/2010/main" val="462948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now hand over the reins to my co-author </a:t>
            </a:r>
            <a:r>
              <a:rPr lang="en-US" baseline="0" dirty="0" err="1" smtClean="0"/>
              <a:t>Yutong</a:t>
            </a:r>
            <a:r>
              <a:rPr lang="en-US" baseline="0" dirty="0" smtClean="0"/>
              <a:t> to bring this home.</a:t>
            </a:r>
          </a:p>
          <a:p>
            <a:endParaRPr lang="en-US" baseline="0" dirty="0" smtClean="0"/>
          </a:p>
          <a:p>
            <a:r>
              <a:rPr lang="en-US" baseline="0" dirty="0" err="1" smtClean="0"/>
              <a:t>Yutong</a:t>
            </a:r>
            <a:r>
              <a:rPr lang="en-US" baseline="0" dirty="0" smtClean="0"/>
              <a:t>:</a:t>
            </a:r>
          </a:p>
          <a:p>
            <a:r>
              <a:rPr lang="en-US" baseline="0" dirty="0" smtClean="0"/>
              <a:t>Thanks Mohit. I will go through the block diagram and methodology of extracting expectancy mismatch maps before talking about our results.</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27</a:t>
            </a:fld>
            <a:endParaRPr lang="en-US"/>
          </a:p>
        </p:txBody>
      </p:sp>
    </p:spTree>
    <p:extLst>
      <p:ext uri="{BB962C8B-B14F-4D97-AF65-F5344CB8AC3E}">
        <p14:creationId xmlns:p14="http://schemas.microsoft.com/office/powerpoint/2010/main" val="1134698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an input image</a:t>
            </a:r>
            <a:r>
              <a:rPr lang="en-US" baseline="0" dirty="0" smtClean="0"/>
              <a:t> that is passed</a:t>
            </a:r>
            <a:r>
              <a:rPr lang="en-US" dirty="0" smtClean="0"/>
              <a:t> </a:t>
            </a:r>
            <a:r>
              <a:rPr lang="en-US" dirty="0"/>
              <a:t>through a </a:t>
            </a:r>
            <a:r>
              <a:rPr lang="en-US" dirty="0" smtClean="0"/>
              <a:t>CNN. This image is from MIT 1003 database.</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28</a:t>
            </a:fld>
            <a:endParaRPr lang="en-US"/>
          </a:p>
        </p:txBody>
      </p:sp>
    </p:spTree>
    <p:extLst>
      <p:ext uri="{BB962C8B-B14F-4D97-AF65-F5344CB8AC3E}">
        <p14:creationId xmlns:p14="http://schemas.microsoft.com/office/powerpoint/2010/main" val="715497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feed-forward process, the CNN will give a </a:t>
            </a:r>
            <a:r>
              <a:rPr lang="en-US" dirty="0" smtClean="0"/>
              <a:t>prediction. In this case, the</a:t>
            </a:r>
            <a:r>
              <a:rPr lang="en-US" baseline="0" dirty="0" smtClean="0"/>
              <a:t> network says that</a:t>
            </a:r>
            <a:r>
              <a:rPr lang="en-US" dirty="0" smtClean="0"/>
              <a:t> the image is that of a car.</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29</a:t>
            </a:fld>
            <a:endParaRPr lang="en-US"/>
          </a:p>
        </p:txBody>
      </p:sp>
    </p:spTree>
    <p:extLst>
      <p:ext uri="{BB962C8B-B14F-4D97-AF65-F5344CB8AC3E}">
        <p14:creationId xmlns:p14="http://schemas.microsoft.com/office/powerpoint/2010/main" val="198018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show a general purpose traditional saliency approach. Given an image, certain features that have neurologically shown to surprise and inform humans are considered. These are then weighted and fused to obtain the final saliency map. No doubt that the dog in glasses is both adorable and surprising which holds the attention of human – hence making it salient.</a:t>
            </a:r>
          </a:p>
          <a:p>
            <a:endParaRPr lang="en-US" baseline="0" dirty="0" smtClean="0"/>
          </a:p>
          <a:p>
            <a:r>
              <a:rPr lang="en-US" baseline="0" dirty="0" smtClean="0"/>
              <a:t>There are 2 broad approaches of innovating this pipeline - first one being design better features and fuse them. This is called Bottom-up saliency – a way of saying that saliency comes from the data itself and not the psyche of the individual looking at it. Color, intensity, orientation, and motion have been shown to effectively capture saliency. The other area is the top-down approach – where the weights of individual features can be set based on the task that the subject is asked to do. An example is the presence of text. Human beings are always drawn to text in a scene. Same thing with faces and objects – it holds the human attention. Generally top-down attention relates to the task that the subject wants to do.</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3</a:t>
            </a:fld>
            <a:endParaRPr lang="en-US"/>
          </a:p>
        </p:txBody>
      </p:sp>
    </p:spTree>
    <p:extLst>
      <p:ext uri="{BB962C8B-B14F-4D97-AF65-F5344CB8AC3E}">
        <p14:creationId xmlns:p14="http://schemas.microsoft.com/office/powerpoint/2010/main" val="2060794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provide the unexpected </a:t>
            </a:r>
            <a:r>
              <a:rPr lang="en-US" dirty="0" smtClean="0"/>
              <a:t>mismatch from outside </a:t>
            </a:r>
            <a:r>
              <a:rPr lang="en-US" dirty="0"/>
              <a:t>the CNN</a:t>
            </a:r>
          </a:p>
        </p:txBody>
      </p:sp>
      <p:sp>
        <p:nvSpPr>
          <p:cNvPr id="4" name="Slide Number Placeholder 3"/>
          <p:cNvSpPr>
            <a:spLocks noGrp="1"/>
          </p:cNvSpPr>
          <p:nvPr>
            <p:ph type="sldNum" sz="quarter" idx="10"/>
          </p:nvPr>
        </p:nvSpPr>
        <p:spPr/>
        <p:txBody>
          <a:bodyPr/>
          <a:lstStyle/>
          <a:p>
            <a:fld id="{3C76E569-2EC5-FA4A-A4A8-60EE4EDFEC3F}" type="slidenum">
              <a:rPr lang="en-US" smtClean="0"/>
              <a:t>30</a:t>
            </a:fld>
            <a:endParaRPr lang="en-US"/>
          </a:p>
        </p:txBody>
      </p:sp>
    </p:spTree>
    <p:extLst>
      <p:ext uri="{BB962C8B-B14F-4D97-AF65-F5344CB8AC3E}">
        <p14:creationId xmlns:p14="http://schemas.microsoft.com/office/powerpoint/2010/main" val="706785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will be an expectancy-mismatch between the prediction and the unexpected stimuli. And we encode this mismatch using a loss function. Each unexpected stimulus can generate an gradient map on layer l, which is the pseudo saliency map</a:t>
            </a:r>
          </a:p>
        </p:txBody>
      </p:sp>
      <p:sp>
        <p:nvSpPr>
          <p:cNvPr id="4" name="Slide Number Placeholder 3"/>
          <p:cNvSpPr>
            <a:spLocks noGrp="1"/>
          </p:cNvSpPr>
          <p:nvPr>
            <p:ph type="sldNum" sz="quarter" idx="10"/>
          </p:nvPr>
        </p:nvSpPr>
        <p:spPr/>
        <p:txBody>
          <a:bodyPr/>
          <a:lstStyle/>
          <a:p>
            <a:fld id="{3C76E569-2EC5-FA4A-A4A8-60EE4EDFEC3F}" type="slidenum">
              <a:rPr lang="en-US" smtClean="0"/>
              <a:t>31</a:t>
            </a:fld>
            <a:endParaRPr lang="en-US"/>
          </a:p>
        </p:txBody>
      </p:sp>
    </p:spTree>
    <p:extLst>
      <p:ext uri="{BB962C8B-B14F-4D97-AF65-F5344CB8AC3E}">
        <p14:creationId xmlns:p14="http://schemas.microsoft.com/office/powerpoint/2010/main" val="1552075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then</a:t>
            </a:r>
            <a:r>
              <a:rPr lang="en-US" dirty="0" smtClean="0"/>
              <a:t> introduce an unexpected mismatch or stimuli from outside the CNN. There will be an expectancy-mismatch between the prediction and the unexpected stimuli. And we encode this mismatch using a loss function. Each unexpected stimulus can generate a gradient map on layer l, which we</a:t>
            </a:r>
            <a:r>
              <a:rPr lang="en-US" baseline="0" dirty="0" smtClean="0"/>
              <a:t> will call</a:t>
            </a:r>
            <a:r>
              <a:rPr lang="en-US" dirty="0" smtClean="0"/>
              <a:t> the pseudo saliency map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a:t>
            </a:r>
            <a:r>
              <a:rPr lang="en-US" dirty="0" smtClean="0"/>
              <a:t>instance, first we give the unexpected stimulus 'This is background'. </a:t>
            </a:r>
          </a:p>
          <a:p>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32</a:t>
            </a:fld>
            <a:endParaRPr lang="en-US"/>
          </a:p>
        </p:txBody>
      </p:sp>
    </p:spTree>
    <p:extLst>
      <p:ext uri="{BB962C8B-B14F-4D97-AF65-F5344CB8AC3E}">
        <p14:creationId xmlns:p14="http://schemas.microsoft.com/office/powerpoint/2010/main" val="296316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the prediction 'This is a car' and the unexpected stimulus 'This is background', we </a:t>
            </a:r>
            <a:r>
              <a:rPr lang="en-US" dirty="0" smtClean="0"/>
              <a:t>loss</a:t>
            </a:r>
            <a:r>
              <a:rPr lang="en-US" baseline="0" dirty="0" smtClean="0"/>
              <a:t> encoded </a:t>
            </a:r>
            <a:r>
              <a:rPr lang="en-US" dirty="0" smtClean="0"/>
              <a:t>prediction </a:t>
            </a:r>
            <a:r>
              <a:rPr lang="en-US" dirty="0" smtClean="0"/>
              <a:t>error </a:t>
            </a:r>
            <a:r>
              <a:rPr lang="en-US" dirty="0" smtClean="0"/>
              <a:t>is</a:t>
            </a:r>
            <a:r>
              <a:rPr lang="en-US" baseline="0" dirty="0" smtClean="0"/>
              <a:t> </a:t>
            </a:r>
            <a:r>
              <a:rPr lang="en-US" dirty="0" err="1" smtClean="0"/>
              <a:t>backpropagated</a:t>
            </a:r>
            <a:r>
              <a:rPr lang="en-US" dirty="0" smtClean="0"/>
              <a:t> </a:t>
            </a:r>
            <a:r>
              <a:rPr lang="en-US" dirty="0" smtClean="0"/>
              <a:t>to </a:t>
            </a:r>
            <a:r>
              <a:rPr lang="en-US" dirty="0" smtClean="0"/>
              <a:t>some layer </a:t>
            </a:r>
            <a:r>
              <a:rPr lang="en-US" dirty="0" smtClean="0"/>
              <a:t>l </a:t>
            </a:r>
            <a:r>
              <a:rPr lang="en-US" dirty="0" smtClean="0"/>
              <a:t>within</a:t>
            </a:r>
            <a:r>
              <a:rPr lang="en-US" baseline="0" dirty="0" smtClean="0"/>
              <a:t> the </a:t>
            </a:r>
            <a:r>
              <a:rPr lang="en-US" dirty="0" smtClean="0"/>
              <a:t>CNN</a:t>
            </a:r>
            <a:r>
              <a:rPr lang="en-US" dirty="0" smtClean="0"/>
              <a:t>. </a:t>
            </a:r>
            <a:r>
              <a:rPr lang="en-US" dirty="0" smtClean="0"/>
              <a:t>Thus </a:t>
            </a:r>
            <a:r>
              <a:rPr lang="en-US" dirty="0" smtClean="0"/>
              <a:t>we get the pseudo saliency map corresponding </a:t>
            </a:r>
            <a:r>
              <a:rPr lang="en-US" dirty="0" smtClean="0"/>
              <a:t>to </a:t>
            </a:r>
            <a:r>
              <a:rPr lang="en-US" dirty="0" smtClean="0"/>
              <a:t>the stimulus 'This is background '</a:t>
            </a:r>
          </a:p>
          <a:p>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33</a:t>
            </a:fld>
            <a:endParaRPr lang="en-US"/>
          </a:p>
        </p:txBody>
      </p:sp>
    </p:spTree>
    <p:extLst>
      <p:ext uri="{BB962C8B-B14F-4D97-AF65-F5344CB8AC3E}">
        <p14:creationId xmlns:p14="http://schemas.microsoft.com/office/powerpoint/2010/main" val="13390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Same with the </a:t>
            </a:r>
            <a:r>
              <a:rPr lang="en-US" dirty="0" smtClean="0"/>
              <a:t>stimulus </a:t>
            </a:r>
            <a:r>
              <a:rPr lang="en-US" dirty="0" smtClean="0"/>
              <a:t>'This is an airplane'. we can get a </a:t>
            </a:r>
            <a:r>
              <a:rPr lang="en-US" dirty="0" err="1" smtClean="0"/>
              <a:t>psesudo</a:t>
            </a:r>
            <a:r>
              <a:rPr lang="en-US" dirty="0" smtClean="0"/>
              <a:t> saliency map corresponding to the airplane stimulus</a:t>
            </a:r>
          </a:p>
          <a:p>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34</a:t>
            </a:fld>
            <a:endParaRPr lang="en-US"/>
          </a:p>
        </p:txBody>
      </p:sp>
    </p:spTree>
    <p:extLst>
      <p:ext uri="{BB962C8B-B14F-4D97-AF65-F5344CB8AC3E}">
        <p14:creationId xmlns:p14="http://schemas.microsoft.com/office/powerpoint/2010/main" val="90515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a:t>
            </a:r>
            <a:r>
              <a:rPr lang="en-US" baseline="0" dirty="0" smtClean="0"/>
              <a:t> we can extract pseudo saliency maps or expectancy </a:t>
            </a:r>
            <a:r>
              <a:rPr lang="en-US" baseline="0" dirty="0" err="1" smtClean="0"/>
              <a:t>mimatch</a:t>
            </a:r>
            <a:r>
              <a:rPr lang="en-US" baseline="0" dirty="0" smtClean="0"/>
              <a:t> maps for all possible stimuli until the last one – This is a car.</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35</a:t>
            </a:fld>
            <a:endParaRPr lang="en-US"/>
          </a:p>
        </p:txBody>
      </p:sp>
    </p:spTree>
    <p:extLst>
      <p:ext uri="{BB962C8B-B14F-4D97-AF65-F5344CB8AC3E}">
        <p14:creationId xmlns:p14="http://schemas.microsoft.com/office/powerpoint/2010/main" val="1587984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After </a:t>
            </a:r>
            <a:r>
              <a:rPr lang="en-US" dirty="0" smtClean="0"/>
              <a:t>generating pseudo saliency map for </a:t>
            </a:r>
            <a:r>
              <a:rPr lang="en-US" dirty="0" smtClean="0"/>
              <a:t>all possible classes, </a:t>
            </a:r>
            <a:r>
              <a:rPr lang="en-US" dirty="0" smtClean="0"/>
              <a:t>we use statistical strategies to generate the final saliency </a:t>
            </a:r>
            <a:r>
              <a:rPr lang="en-US" dirty="0" smtClean="0"/>
              <a:t>map.</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36</a:t>
            </a:fld>
            <a:endParaRPr lang="en-US"/>
          </a:p>
        </p:txBody>
      </p:sp>
    </p:spTree>
    <p:extLst>
      <p:ext uri="{BB962C8B-B14F-4D97-AF65-F5344CB8AC3E}">
        <p14:creationId xmlns:p14="http://schemas.microsoft.com/office/powerpoint/2010/main" val="576767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the unexpected stimuli are 1</a:t>
            </a:r>
            <a:r>
              <a:rPr lang="zh-CN" altLang="en-US" dirty="0"/>
              <a:t>×</a:t>
            </a:r>
            <a:r>
              <a:rPr lang="en-US" altLang="zh-CN" dirty="0"/>
              <a:t>R onehot vectors, R is the number of classes in the model. pseudo saliency maps are M</a:t>
            </a:r>
            <a:r>
              <a:rPr lang="zh-CN" altLang="en-US" dirty="0"/>
              <a:t>×</a:t>
            </a:r>
            <a:r>
              <a:rPr lang="en-US" altLang="zh-CN" dirty="0"/>
              <a:t>N</a:t>
            </a:r>
            <a:r>
              <a:rPr lang="zh-CN" altLang="en-US" dirty="0"/>
              <a:t>×</a:t>
            </a:r>
            <a:r>
              <a:rPr lang="en-US" altLang="zh-CN" dirty="0"/>
              <a:t>K </a:t>
            </a:r>
            <a:r>
              <a:rPr lang="en-US" altLang="zh-CN" dirty="0" smtClean="0"/>
              <a:t>matrices </a:t>
            </a:r>
            <a:r>
              <a:rPr lang="en-US" altLang="zh-CN" dirty="0"/>
              <a:t>based on the size of layer l.</a:t>
            </a:r>
          </a:p>
        </p:txBody>
      </p:sp>
      <p:sp>
        <p:nvSpPr>
          <p:cNvPr id="4" name="Slide Number Placeholder 3"/>
          <p:cNvSpPr>
            <a:spLocks noGrp="1"/>
          </p:cNvSpPr>
          <p:nvPr>
            <p:ph type="sldNum" sz="quarter" idx="10"/>
          </p:nvPr>
        </p:nvSpPr>
        <p:spPr/>
        <p:txBody>
          <a:bodyPr/>
          <a:lstStyle/>
          <a:p>
            <a:fld id="{3C76E569-2EC5-FA4A-A4A8-60EE4EDFEC3F}" type="slidenum">
              <a:rPr lang="en-US" smtClean="0"/>
              <a:t>37</a:t>
            </a:fld>
            <a:endParaRPr lang="en-US"/>
          </a:p>
        </p:txBody>
      </p:sp>
    </p:spTree>
    <p:extLst>
      <p:ext uri="{BB962C8B-B14F-4D97-AF65-F5344CB8AC3E}">
        <p14:creationId xmlns:p14="http://schemas.microsoft.com/office/powerpoint/2010/main" val="1356176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calculate the mean and variance of the R pseudo saliency maps</a:t>
            </a:r>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38</a:t>
            </a:fld>
            <a:endParaRPr lang="en-US"/>
          </a:p>
        </p:txBody>
      </p:sp>
    </p:spTree>
    <p:extLst>
      <p:ext uri="{BB962C8B-B14F-4D97-AF65-F5344CB8AC3E}">
        <p14:creationId xmlns:p14="http://schemas.microsoft.com/office/powerpoint/2010/main" val="768122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combine them using</a:t>
            </a:r>
            <a:r>
              <a:rPr lang="en-US" dirty="0" smtClean="0"/>
              <a:t> pixel </a:t>
            </a:r>
            <a:r>
              <a:rPr lang="en-US" dirty="0" smtClean="0"/>
              <a:t>wise </a:t>
            </a:r>
            <a:r>
              <a:rPr lang="en-US" dirty="0" smtClean="0"/>
              <a:t>multiplication. This is to keep the most </a:t>
            </a:r>
            <a:r>
              <a:rPr lang="en-US" dirty="0" err="1" smtClean="0"/>
              <a:t>reccuring</a:t>
            </a:r>
            <a:r>
              <a:rPr lang="en-US" dirty="0" smtClean="0"/>
              <a:t> patterns within the channels of the maps</a:t>
            </a:r>
            <a:r>
              <a:rPr lang="en-US" baseline="0" dirty="0" smtClean="0"/>
              <a:t> among all maps.</a:t>
            </a:r>
            <a:endParaRPr lang="en-US" dirty="0" smtClean="0"/>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39</a:t>
            </a:fld>
            <a:endParaRPr lang="en-US"/>
          </a:p>
        </p:txBody>
      </p:sp>
    </p:spTree>
    <p:extLst>
      <p:ext uri="{BB962C8B-B14F-4D97-AF65-F5344CB8AC3E}">
        <p14:creationId xmlns:p14="http://schemas.microsoft.com/office/powerpoint/2010/main" val="2038946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Digging</a:t>
            </a:r>
            <a:r>
              <a:rPr lang="en-US" baseline="0" dirty="0" smtClean="0"/>
              <a:t> deeper into bottom-up saliency,</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4</a:t>
            </a:fld>
            <a:endParaRPr lang="en-US"/>
          </a:p>
        </p:txBody>
      </p:sp>
    </p:spTree>
    <p:extLst>
      <p:ext uri="{BB962C8B-B14F-4D97-AF65-F5344CB8AC3E}">
        <p14:creationId xmlns:p14="http://schemas.microsoft.com/office/powerpoint/2010/main" val="2005062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pixel wise multiplication yields the final saliency map.</a:t>
            </a:r>
            <a:endParaRPr lang="en-US" dirty="0" smtClean="0"/>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40</a:t>
            </a:fld>
            <a:endParaRPr lang="en-US"/>
          </a:p>
        </p:txBody>
      </p:sp>
    </p:spTree>
    <p:extLst>
      <p:ext uri="{BB962C8B-B14F-4D97-AF65-F5344CB8AC3E}">
        <p14:creationId xmlns:p14="http://schemas.microsoft.com/office/powerpoint/2010/main" val="1165816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our</a:t>
            </a:r>
            <a:r>
              <a:rPr lang="en-US" baseline="0" dirty="0" smtClean="0"/>
              <a:t> Implicit Saliency generation methodology.</a:t>
            </a:r>
            <a:endParaRPr lang="en-US" dirty="0" smtClean="0"/>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41</a:t>
            </a:fld>
            <a:endParaRPr lang="en-US"/>
          </a:p>
        </p:txBody>
      </p:sp>
    </p:spTree>
    <p:extLst>
      <p:ext uri="{BB962C8B-B14F-4D97-AF65-F5344CB8AC3E}">
        <p14:creationId xmlns:p14="http://schemas.microsoft.com/office/powerpoint/2010/main" val="776846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 now discuss the experimental validity of our</a:t>
            </a:r>
            <a:r>
              <a:rPr lang="en-US" altLang="zh-CN" baseline="0" dirty="0" smtClean="0"/>
              <a:t> proposed saliency algorithm.</a:t>
            </a:r>
          </a:p>
          <a:p>
            <a:r>
              <a:rPr lang="en-US" altLang="zh-CN" baseline="0" dirty="0" smtClean="0"/>
              <a:t>Along the way we have made several claims : 1) That expectancy mismatch saliency is more attuned to human visual saliency than expectation saliency. 2) That our implicit saliency is better than model saliency on HVS eye tracking data. 3) Our unsupervised algorithm holds its own against existing saliency models trained on eye tracking data.</a:t>
            </a:r>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42</a:t>
            </a:fld>
            <a:endParaRPr lang="en-US"/>
          </a:p>
        </p:txBody>
      </p:sp>
    </p:spTree>
    <p:extLst>
      <p:ext uri="{BB962C8B-B14F-4D97-AF65-F5344CB8AC3E}">
        <p14:creationId xmlns:p14="http://schemas.microsoft.com/office/powerpoint/2010/main" val="461475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first compare the performance </a:t>
            </a:r>
            <a:r>
              <a:rPr lang="en-US" dirty="0" smtClean="0"/>
              <a:t>of </a:t>
            </a:r>
            <a:r>
              <a:rPr lang="en-US" dirty="0" smtClean="0"/>
              <a:t>normal</a:t>
            </a:r>
            <a:r>
              <a:rPr lang="en-US" baseline="0" dirty="0" smtClean="0"/>
              <a:t> expectancy saliency</a:t>
            </a:r>
            <a:r>
              <a:rPr lang="en-US" dirty="0" smtClean="0"/>
              <a:t> </a:t>
            </a:r>
            <a:r>
              <a:rPr lang="en-US" dirty="0" smtClean="0"/>
              <a:t>and </a:t>
            </a:r>
            <a:r>
              <a:rPr lang="en-US" dirty="0" smtClean="0"/>
              <a:t>expectation</a:t>
            </a:r>
            <a:r>
              <a:rPr lang="en-US" baseline="0" dirty="0" smtClean="0"/>
              <a:t> mismatch saliency</a:t>
            </a:r>
            <a:r>
              <a:rPr lang="en-US" dirty="0" smtClean="0"/>
              <a:t>. </a:t>
            </a:r>
            <a:r>
              <a:rPr lang="en-US" dirty="0" smtClean="0"/>
              <a:t>For the </a:t>
            </a:r>
            <a:r>
              <a:rPr lang="en-US" dirty="0" smtClean="0"/>
              <a:t>expectancy, </a:t>
            </a:r>
            <a:r>
              <a:rPr lang="en-US" dirty="0" smtClean="0"/>
              <a:t>we take the </a:t>
            </a:r>
            <a:r>
              <a:rPr lang="en-US" dirty="0" smtClean="0"/>
              <a:t>activation – or the projection on weights - </a:t>
            </a:r>
            <a:r>
              <a:rPr lang="en-US" dirty="0" smtClean="0"/>
              <a:t>in the CNN and use the same statistical strategy to get the saliency </a:t>
            </a:r>
            <a:r>
              <a:rPr lang="en-US" dirty="0" smtClean="0"/>
              <a:t>map.</a:t>
            </a:r>
            <a:r>
              <a:rPr lang="en-US" baseline="0" dirty="0" smtClean="0"/>
              <a:t> Some qualitative results are shown here.</a:t>
            </a:r>
            <a:r>
              <a:rPr lang="en-US" dirty="0" smtClean="0"/>
              <a:t> </a:t>
            </a:r>
            <a:r>
              <a:rPr lang="en-US" dirty="0" smtClean="0">
                <a:sym typeface="+mn-ea"/>
              </a:rPr>
              <a:t>From the visualizations we can see that the expectancy or activation features focus on edges and textures without specific localization. The  proposed  implicit  saliency  generates  localized  saliency  maps which  are  highly  correlated  with  the  ground  truth.  </a:t>
            </a:r>
            <a:endParaRPr lang="en-US" dirty="0" smtClean="0"/>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43</a:t>
            </a:fld>
            <a:endParaRPr lang="en-US"/>
          </a:p>
        </p:txBody>
      </p:sp>
    </p:spTree>
    <p:extLst>
      <p:ext uri="{BB962C8B-B14F-4D97-AF65-F5344CB8AC3E}">
        <p14:creationId xmlns:p14="http://schemas.microsoft.com/office/powerpoint/2010/main" val="1225854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mn-ea"/>
              </a:rPr>
              <a:t>We show quantitative results on MIT 1003 database. We </a:t>
            </a:r>
            <a:r>
              <a:rPr lang="en-US" dirty="0" smtClean="0">
                <a:sym typeface="+mn-ea"/>
              </a:rPr>
              <a:t>apply two evaluation metrics for six different networks. Blue bars represent the </a:t>
            </a:r>
            <a:r>
              <a:rPr lang="en-US" dirty="0" smtClean="0">
                <a:sym typeface="+mn-ea"/>
              </a:rPr>
              <a:t>expectancy</a:t>
            </a:r>
            <a:r>
              <a:rPr lang="en-US" baseline="0" dirty="0" smtClean="0">
                <a:sym typeface="+mn-ea"/>
              </a:rPr>
              <a:t> feature</a:t>
            </a:r>
            <a:r>
              <a:rPr lang="en-US" dirty="0" smtClean="0">
                <a:sym typeface="+mn-ea"/>
              </a:rPr>
              <a:t> </a:t>
            </a:r>
            <a:r>
              <a:rPr lang="en-US" dirty="0" smtClean="0">
                <a:sym typeface="+mn-ea"/>
              </a:rPr>
              <a:t>performance and red bars represent </a:t>
            </a:r>
            <a:r>
              <a:rPr lang="en-US" dirty="0" smtClean="0">
                <a:sym typeface="+mn-ea"/>
              </a:rPr>
              <a:t>proposed</a:t>
            </a:r>
            <a:r>
              <a:rPr lang="en-US" baseline="0" dirty="0" smtClean="0">
                <a:sym typeface="+mn-ea"/>
              </a:rPr>
              <a:t> method’s</a:t>
            </a:r>
            <a:r>
              <a:rPr lang="en-US" dirty="0" smtClean="0">
                <a:sym typeface="+mn-ea"/>
              </a:rPr>
              <a:t> gain. The performances of all networks over all layers </a:t>
            </a:r>
            <a:r>
              <a:rPr lang="en-US" dirty="0" err="1" smtClean="0">
                <a:sym typeface="+mn-ea"/>
              </a:rPr>
              <a:t>imporve</a:t>
            </a:r>
            <a:r>
              <a:rPr lang="en-US" dirty="0" smtClean="0">
                <a:sym typeface="+mn-ea"/>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mn-ea"/>
              </a:rPr>
              <a:t>Also</a:t>
            </a:r>
            <a:r>
              <a:rPr lang="en-US" dirty="0" smtClean="0">
                <a:sym typeface="+mn-ea"/>
              </a:rPr>
              <a:t>. if we look at the bars inside the dark blue boxes, blue bars can drop sharply from one layer to the next and the red bars shows a more robust performance.  These </a:t>
            </a:r>
            <a:r>
              <a:rPr lang="en-US" dirty="0" smtClean="0">
                <a:sym typeface="+mn-ea"/>
              </a:rPr>
              <a:t>results </a:t>
            </a:r>
            <a:r>
              <a:rPr lang="en-US" dirty="0" smtClean="0">
                <a:sym typeface="+mn-ea"/>
              </a:rPr>
              <a:t>show that the visual saliency is more effectively </a:t>
            </a:r>
            <a:r>
              <a:rPr lang="en-US" dirty="0" smtClean="0">
                <a:sym typeface="+mn-ea"/>
              </a:rPr>
              <a:t>captured through </a:t>
            </a:r>
            <a:r>
              <a:rPr lang="en-US" dirty="0" smtClean="0">
                <a:sym typeface="+mn-ea"/>
              </a:rPr>
              <a:t>the expectancy-mismatch process </a:t>
            </a:r>
            <a:r>
              <a:rPr lang="en-US" dirty="0" smtClean="0">
                <a:sym typeface="+mn-ea"/>
              </a:rPr>
              <a:t>compared</a:t>
            </a:r>
            <a:r>
              <a:rPr lang="en-US" baseline="0" dirty="0" smtClean="0">
                <a:sym typeface="+mn-ea"/>
              </a:rPr>
              <a:t> against</a:t>
            </a:r>
            <a:r>
              <a:rPr lang="en-US" dirty="0" smtClean="0">
                <a:sym typeface="+mn-ea"/>
              </a:rPr>
              <a:t> </a:t>
            </a:r>
            <a:r>
              <a:rPr lang="en-US" dirty="0" smtClean="0">
                <a:sym typeface="+mn-ea"/>
              </a:rPr>
              <a:t>expectancy </a:t>
            </a:r>
            <a:r>
              <a:rPr lang="en-US" dirty="0" smtClean="0">
                <a:sym typeface="+mn-ea"/>
              </a:rPr>
              <a:t>process of common classification and detection networks. Note that all classification networks are trained on ImageNet and Faster</a:t>
            </a:r>
            <a:r>
              <a:rPr lang="en-US" baseline="0" dirty="0" smtClean="0">
                <a:sym typeface="+mn-ea"/>
              </a:rPr>
              <a:t> RCNN is trained on Pascal VOC. </a:t>
            </a:r>
            <a:endParaRPr lang="en-US" dirty="0" smtClean="0"/>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44</a:t>
            </a:fld>
            <a:endParaRPr lang="en-US"/>
          </a:p>
        </p:txBody>
      </p:sp>
    </p:spTree>
    <p:extLst>
      <p:ext uri="{BB962C8B-B14F-4D97-AF65-F5344CB8AC3E}">
        <p14:creationId xmlns:p14="http://schemas.microsoft.com/office/powerpoint/2010/main" val="14638469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now see how existing model saliency methods compare against our implicit saliency </a:t>
            </a:r>
            <a:r>
              <a:rPr lang="en-US" dirty="0" err="1" smtClean="0"/>
              <a:t>methoid</a:t>
            </a:r>
            <a:r>
              <a:rPr lang="en-US" dirty="0" smtClean="0"/>
              <a:t>. </a:t>
            </a:r>
            <a:r>
              <a:rPr lang="en-US" dirty="0" err="1" smtClean="0"/>
              <a:t>GradCam</a:t>
            </a:r>
            <a:r>
              <a:rPr lang="en-US" dirty="0" smtClean="0"/>
              <a:t> </a:t>
            </a:r>
            <a:r>
              <a:rPr lang="en-US" dirty="0" smtClean="0"/>
              <a:t>and </a:t>
            </a:r>
            <a:r>
              <a:rPr lang="en-US" dirty="0" err="1" smtClean="0"/>
              <a:t>GuidedBP</a:t>
            </a:r>
            <a:r>
              <a:rPr lang="en-US" dirty="0" smtClean="0"/>
              <a:t> </a:t>
            </a:r>
            <a:r>
              <a:rPr lang="en-US" dirty="0" smtClean="0"/>
              <a:t>represent the unsupervised model saliency methods. Model saliency </a:t>
            </a:r>
            <a:r>
              <a:rPr lang="en-US" dirty="0" smtClean="0"/>
              <a:t>finds </a:t>
            </a:r>
            <a:r>
              <a:rPr lang="en-US" dirty="0" smtClean="0"/>
              <a:t>the regions that networks used to make decisions.  </a:t>
            </a:r>
            <a:r>
              <a:rPr lang="en-US" dirty="0" smtClean="0"/>
              <a:t>The images in the bottom are examples of what Grad-CAM</a:t>
            </a:r>
            <a:r>
              <a:rPr lang="en-US" baseline="0" dirty="0" smtClean="0"/>
              <a:t> maps look like. </a:t>
            </a:r>
            <a:r>
              <a:rPr lang="en-US" dirty="0" smtClean="0"/>
              <a:t>Our </a:t>
            </a:r>
            <a:r>
              <a:rPr lang="en-US" dirty="0" smtClean="0"/>
              <a:t>implicit saliency method can be seen as a method to find the regions </a:t>
            </a:r>
            <a:r>
              <a:rPr lang="en-US" dirty="0" smtClean="0"/>
              <a:t>where</a:t>
            </a:r>
            <a:r>
              <a:rPr lang="en-US" baseline="0" dirty="0" smtClean="0"/>
              <a:t> the</a:t>
            </a:r>
            <a:r>
              <a:rPr lang="en-US" dirty="0" smtClean="0"/>
              <a:t> network reexamines </a:t>
            </a:r>
            <a:r>
              <a:rPr lang="en-US" dirty="0" smtClean="0"/>
              <a:t>their decisions based on high-level semantic features. From this experiment we can see that while </a:t>
            </a:r>
            <a:r>
              <a:rPr lang="en-US" dirty="0" smtClean="0"/>
              <a:t>low-level features </a:t>
            </a:r>
            <a:r>
              <a:rPr lang="en-US" dirty="0" smtClean="0"/>
              <a:t>from GBP are important for a network to make its decision</a:t>
            </a:r>
            <a:r>
              <a:rPr lang="en-US" dirty="0" smtClean="0"/>
              <a:t>, they </a:t>
            </a:r>
            <a:r>
              <a:rPr lang="en-US" dirty="0" smtClean="0"/>
              <a:t>have relatively low correlation with human attention. </a:t>
            </a:r>
            <a:r>
              <a:rPr lang="en-US" dirty="0" smtClean="0"/>
              <a:t>Semantic features  </a:t>
            </a:r>
            <a:r>
              <a:rPr lang="en-US" dirty="0" smtClean="0"/>
              <a:t>that  are  important  for  the  network  to  make  decision  </a:t>
            </a:r>
            <a:r>
              <a:rPr lang="en-US" dirty="0" smtClean="0"/>
              <a:t>are correlated </a:t>
            </a:r>
            <a:r>
              <a:rPr lang="en-US" dirty="0" smtClean="0"/>
              <a:t>to human attention.  This correlation can be increased </a:t>
            </a:r>
            <a:r>
              <a:rPr lang="en-US" dirty="0" smtClean="0"/>
              <a:t>by using </a:t>
            </a:r>
            <a:r>
              <a:rPr lang="en-US" dirty="0" smtClean="0"/>
              <a:t>proposed </a:t>
            </a:r>
            <a:r>
              <a:rPr lang="en-US" dirty="0" smtClean="0"/>
              <a:t>expectancy-mismatch.</a:t>
            </a:r>
            <a:endParaRPr lang="en-US" dirty="0" smtClean="0"/>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45</a:t>
            </a:fld>
            <a:endParaRPr lang="en-US"/>
          </a:p>
        </p:txBody>
      </p:sp>
    </p:spTree>
    <p:extLst>
      <p:ext uri="{BB962C8B-B14F-4D97-AF65-F5344CB8AC3E}">
        <p14:creationId xmlns:p14="http://schemas.microsoft.com/office/powerpoint/2010/main" val="2122183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now</a:t>
            </a:r>
            <a:r>
              <a:rPr lang="en-US" baseline="0" dirty="0" smtClean="0"/>
              <a:t> arrive at our last experimental setup – comparison against SOTA methods.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a:t>
            </a:r>
            <a:r>
              <a:rPr lang="en-US" dirty="0" smtClean="0"/>
              <a:t>state-of-the-art human visual saliency detection </a:t>
            </a:r>
            <a:r>
              <a:rPr lang="en-US" dirty="0" smtClean="0"/>
              <a:t>methods, </a:t>
            </a:r>
            <a:r>
              <a:rPr lang="en-US" dirty="0" smtClean="0"/>
              <a:t>networks are trained with eye-tracking data</a:t>
            </a:r>
            <a:r>
              <a:rPr lang="en-US" dirty="0" smtClean="0"/>
              <a:t>. The </a:t>
            </a:r>
            <a:r>
              <a:rPr lang="en-US" dirty="0" smtClean="0"/>
              <a:t>overall goal of the detection model is to predict the eye-tracking data. </a:t>
            </a:r>
            <a:r>
              <a:rPr lang="en-US" dirty="0" smtClean="0"/>
              <a:t>We compare our results against </a:t>
            </a:r>
            <a:r>
              <a:rPr lang="en-US" dirty="0" err="1" smtClean="0"/>
              <a:t>SalGAN</a:t>
            </a:r>
            <a:r>
              <a:rPr lang="en-US" dirty="0" smtClean="0"/>
              <a:t>,</a:t>
            </a:r>
            <a:r>
              <a:rPr lang="en-US" baseline="0" dirty="0" smtClean="0"/>
              <a:t> ML-net, DeepGaze-2, and shallow deep. All these methods are trained on eye tracking data from SALICON dataset. We take the code provided by the authors and test it against MIT 1003 dataset.</a:t>
            </a:r>
            <a:endParaRPr lang="en-US" dirty="0" smtClean="0"/>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46</a:t>
            </a:fld>
            <a:endParaRPr lang="en-US"/>
          </a:p>
        </p:txBody>
      </p:sp>
    </p:spTree>
    <p:extLst>
      <p:ext uri="{BB962C8B-B14F-4D97-AF65-F5344CB8AC3E}">
        <p14:creationId xmlns:p14="http://schemas.microsoft.com/office/powerpoint/2010/main" val="1877177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proposed implicit saliency method is unsupervised. We use pre-trained deep neural networks that have not been exposed to the eye-tracking data. The model imbues the eye-tracking data based on knowledge it obtained from</a:t>
            </a:r>
            <a:r>
              <a:rPr lang="en-US" baseline="0" dirty="0" smtClean="0"/>
              <a:t> </a:t>
            </a:r>
            <a:r>
              <a:rPr lang="en-US" dirty="0" smtClean="0"/>
              <a:t>training for</a:t>
            </a:r>
            <a:r>
              <a:rPr lang="en-US" baseline="0" dirty="0" smtClean="0"/>
              <a:t> classification or detection tasks and </a:t>
            </a:r>
            <a:r>
              <a:rPr lang="en-US" dirty="0" smtClean="0"/>
              <a:t>gets the prediction of human visual saliency. Our proposed method is able to achieve a comparable performance to supervised human visual saliency detection methods. </a:t>
            </a:r>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47</a:t>
            </a:fld>
            <a:endParaRPr lang="en-US"/>
          </a:p>
        </p:txBody>
      </p:sp>
    </p:spTree>
    <p:extLst>
      <p:ext uri="{BB962C8B-B14F-4D97-AF65-F5344CB8AC3E}">
        <p14:creationId xmlns:p14="http://schemas.microsoft.com/office/powerpoint/2010/main" val="7398717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figure shows the visualization results. Last four columns are the saliency results generated by the SOTA human visual saliency detection models. </a:t>
            </a:r>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48</a:t>
            </a:fld>
            <a:endParaRPr lang="en-US"/>
          </a:p>
        </p:txBody>
      </p:sp>
    </p:spTree>
    <p:extLst>
      <p:ext uri="{BB962C8B-B14F-4D97-AF65-F5344CB8AC3E}">
        <p14:creationId xmlns:p14="http://schemas.microsoft.com/office/powerpoint/2010/main" val="13527674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From this figure, Shallow and deep networks model covers a more comprehensive area</a:t>
            </a:r>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49</a:t>
            </a:fld>
            <a:endParaRPr lang="en-US"/>
          </a:p>
        </p:txBody>
      </p:sp>
    </p:spTree>
    <p:extLst>
      <p:ext uri="{BB962C8B-B14F-4D97-AF65-F5344CB8AC3E}">
        <p14:creationId xmlns:p14="http://schemas.microsoft.com/office/powerpoint/2010/main" val="34074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design of </a:t>
            </a:r>
            <a:r>
              <a:rPr lang="en-US" dirty="0" err="1" smtClean="0"/>
              <a:t>feaures</a:t>
            </a:r>
            <a:r>
              <a:rPr lang="en-US" dirty="0" smtClean="0"/>
              <a:t> involves</a:t>
            </a:r>
            <a:r>
              <a:rPr lang="en-US" baseline="0" dirty="0" smtClean="0"/>
              <a:t> finding features that ‘measure’ new and unexpected regions in a scene.  </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5</a:t>
            </a:fld>
            <a:endParaRPr lang="en-US"/>
          </a:p>
        </p:txBody>
      </p:sp>
    </p:spTree>
    <p:extLst>
      <p:ext uri="{BB962C8B-B14F-4D97-AF65-F5344CB8AC3E}">
        <p14:creationId xmlns:p14="http://schemas.microsoft.com/office/powerpoint/2010/main" val="636612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Salgan</a:t>
            </a:r>
            <a:r>
              <a:rPr lang="en-US" dirty="0" smtClean="0"/>
              <a:t>, ML-Net, </a:t>
            </a:r>
            <a:r>
              <a:rPr lang="en-US" dirty="0" err="1" smtClean="0"/>
              <a:t>DeepGazeII</a:t>
            </a:r>
            <a:r>
              <a:rPr lang="en-US" dirty="0" smtClean="0"/>
              <a:t> have higher precision</a:t>
            </a:r>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50</a:t>
            </a:fld>
            <a:endParaRPr lang="en-US"/>
          </a:p>
        </p:txBody>
      </p:sp>
    </p:spTree>
    <p:extLst>
      <p:ext uri="{BB962C8B-B14F-4D97-AF65-F5344CB8AC3E}">
        <p14:creationId xmlns:p14="http://schemas.microsoft.com/office/powerpoint/2010/main" val="257947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proposed method is both precise and fine grained. The visualization performance is comparable to those supervised methods whose models have been exposed </a:t>
            </a:r>
            <a:r>
              <a:rPr lang="en-US" dirty="0" smtClean="0"/>
              <a:t>to </a:t>
            </a:r>
            <a:r>
              <a:rPr lang="en-US" dirty="0" smtClean="0"/>
              <a:t>eye-tracking data</a:t>
            </a:r>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51</a:t>
            </a:fld>
            <a:endParaRPr lang="en-US"/>
          </a:p>
        </p:txBody>
      </p:sp>
    </p:spTree>
    <p:extLst>
      <p:ext uri="{BB962C8B-B14F-4D97-AF65-F5344CB8AC3E}">
        <p14:creationId xmlns:p14="http://schemas.microsoft.com/office/powerpoint/2010/main" val="962454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Then we look into the quantitative evaluation. The proposed model can also achieve comparable NSS and CC value </a:t>
            </a:r>
            <a:r>
              <a:rPr lang="en-US" dirty="0" err="1" smtClean="0"/>
              <a:t>withouts</a:t>
            </a:r>
            <a:r>
              <a:rPr lang="en-US" dirty="0" smtClean="0"/>
              <a:t> </a:t>
            </a:r>
            <a:r>
              <a:rPr lang="en-US" dirty="0" smtClean="0"/>
              <a:t>being exposed to eye-tracking data.</a:t>
            </a:r>
            <a:endParaRPr lang="zh-CN" altLang="en-US" dirty="0" smtClean="0"/>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52</a:t>
            </a:fld>
            <a:endParaRPr lang="en-US"/>
          </a:p>
        </p:txBody>
      </p:sp>
    </p:spTree>
    <p:extLst>
      <p:ext uri="{BB962C8B-B14F-4D97-AF65-F5344CB8AC3E}">
        <p14:creationId xmlns:p14="http://schemas.microsoft.com/office/powerpoint/2010/main" val="735828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then check for the robustness of methods. </a:t>
            </a:r>
            <a:r>
              <a:rPr lang="en-US" dirty="0" smtClean="0"/>
              <a:t>We </a:t>
            </a:r>
            <a:r>
              <a:rPr lang="en-US" dirty="0" smtClean="0"/>
              <a:t>add </a:t>
            </a:r>
            <a:r>
              <a:rPr lang="en-US" dirty="0" smtClean="0"/>
              <a:t>noise </a:t>
            </a:r>
            <a:r>
              <a:rPr lang="en-US" dirty="0" smtClean="0"/>
              <a:t>on</a:t>
            </a:r>
            <a:r>
              <a:rPr lang="en-US" baseline="0" dirty="0" smtClean="0"/>
              <a:t> </a:t>
            </a:r>
            <a:r>
              <a:rPr lang="en-US" dirty="0" smtClean="0"/>
              <a:t>top </a:t>
            </a:r>
            <a:r>
              <a:rPr lang="en-US" dirty="0" smtClean="0"/>
              <a:t>of the input to check the robustness of </a:t>
            </a:r>
            <a:r>
              <a:rPr lang="en-US" dirty="0" smtClean="0"/>
              <a:t>all</a:t>
            </a:r>
            <a:r>
              <a:rPr lang="en-US" baseline="0" dirty="0" smtClean="0"/>
              <a:t> considered algorithms</a:t>
            </a:r>
            <a:r>
              <a:rPr lang="en-US" dirty="0" smtClean="0"/>
              <a:t>. </a:t>
            </a:r>
            <a:r>
              <a:rPr lang="en-US" dirty="0" smtClean="0">
                <a:sym typeface="+mn-ea"/>
              </a:rPr>
              <a:t>We </a:t>
            </a:r>
            <a:r>
              <a:rPr lang="en-US" dirty="0" smtClean="0">
                <a:sym typeface="+mn-ea"/>
              </a:rPr>
              <a:t>add Gaussian blur with radius 50 on the top of the input image.</a:t>
            </a:r>
            <a:endParaRPr lang="en-US" dirty="0" smtClean="0"/>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53</a:t>
            </a:fld>
            <a:endParaRPr lang="en-US"/>
          </a:p>
        </p:txBody>
      </p:sp>
    </p:spTree>
    <p:extLst>
      <p:ext uri="{BB962C8B-B14F-4D97-AF65-F5344CB8AC3E}">
        <p14:creationId xmlns:p14="http://schemas.microsoft.com/office/powerpoint/2010/main" val="373052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Even though the </a:t>
            </a:r>
            <a:r>
              <a:rPr lang="en-US" dirty="0" smtClean="0"/>
              <a:t>performance </a:t>
            </a:r>
            <a:r>
              <a:rPr lang="en-US" dirty="0" smtClean="0"/>
              <a:t>of the proposed method under zero noise condition is not the best, it drops the least with noise added, which shows that the proposed implicit saliency method is more robust.</a:t>
            </a:r>
          </a:p>
          <a:p>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54</a:t>
            </a:fld>
            <a:endParaRPr lang="en-US"/>
          </a:p>
        </p:txBody>
      </p:sp>
    </p:spTree>
    <p:extLst>
      <p:ext uri="{BB962C8B-B14F-4D97-AF65-F5344CB8AC3E}">
        <p14:creationId xmlns:p14="http://schemas.microsoft.com/office/powerpoint/2010/main" val="2944952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 brings us to the final contributions of the paper. We extract implicit saliency from classification and detection networks that</a:t>
            </a:r>
            <a:r>
              <a:rPr lang="en-US" altLang="zh-CN" baseline="0" dirty="0" smtClean="0"/>
              <a:t> have never been exposed to eye-tracking data. We use expectancy mismatch in semantic features in a top down fashion to do so. We motivated the use of gradient space to span this mismatch region and provided a methodology to combine all such pseudo saliency maps to obtain an unsupervised and robust Implicit saliency detection model.  </a:t>
            </a:r>
            <a:endParaRPr lang="en-US" altLang="zh-CN" dirty="0"/>
          </a:p>
        </p:txBody>
      </p:sp>
      <p:sp>
        <p:nvSpPr>
          <p:cNvPr id="4" name="Slide Number Placeholder 3"/>
          <p:cNvSpPr>
            <a:spLocks noGrp="1"/>
          </p:cNvSpPr>
          <p:nvPr>
            <p:ph type="sldNum" sz="quarter" idx="10"/>
          </p:nvPr>
        </p:nvSpPr>
        <p:spPr/>
        <p:txBody>
          <a:bodyPr/>
          <a:lstStyle/>
          <a:p>
            <a:fld id="{3C76E569-2EC5-FA4A-A4A8-60EE4EDFEC3F}" type="slidenum">
              <a:rPr lang="en-US" smtClean="0"/>
              <a:t>55</a:t>
            </a:fld>
            <a:endParaRPr lang="en-US"/>
          </a:p>
        </p:txBody>
      </p:sp>
    </p:spTree>
    <p:extLst>
      <p:ext uri="{BB962C8B-B14F-4D97-AF65-F5344CB8AC3E}">
        <p14:creationId xmlns:p14="http://schemas.microsoft.com/office/powerpoint/2010/main" val="1580158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a:t>
            </a:r>
            <a:r>
              <a:rPr lang="en-US" baseline="0" dirty="0" smtClean="0"/>
              <a:t> details and codes are provided in our lab website. Please feel free to check them out. Thank you for tuning in!</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56</a:t>
            </a:fld>
            <a:endParaRPr lang="en-US"/>
          </a:p>
        </p:txBody>
      </p:sp>
    </p:spTree>
    <p:extLst>
      <p:ext uri="{BB962C8B-B14F-4D97-AF65-F5344CB8AC3E}">
        <p14:creationId xmlns:p14="http://schemas.microsoft.com/office/powerpoint/2010/main" val="155606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 intensity and orientation do this job effectively because they allow expectancy-mismatch to be measured. Expectancy mismatch is a concept in cognitive science. It occurs</a:t>
            </a:r>
            <a:r>
              <a:rPr lang="en-US" baseline="0" dirty="0" smtClean="0"/>
              <a:t> when a system receives information that is in conflict with some prior expectation. A red apple in an image with a dark spot in its center stands out because of people’s expectation to see it all red. This mismatched dark spot grabs human attention and is hence salient.</a:t>
            </a:r>
          </a:p>
          <a:p>
            <a:endParaRPr lang="en-US" baseline="0" dirty="0" smtClean="0"/>
          </a:p>
          <a:p>
            <a:r>
              <a:rPr lang="en-US" baseline="0" dirty="0" smtClean="0"/>
              <a:t>Traditionally, expectancy-mismatch has been conducted on low-level features like color and edges.</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6</a:t>
            </a:fld>
            <a:endParaRPr lang="en-US"/>
          </a:p>
        </p:txBody>
      </p:sp>
    </p:spTree>
    <p:extLst>
      <p:ext uri="{BB962C8B-B14F-4D97-AF65-F5344CB8AC3E}">
        <p14:creationId xmlns:p14="http://schemas.microsoft.com/office/powerpoint/2010/main" val="105958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paper we introduce expectancy mismatch for semantic information in a top down</a:t>
            </a:r>
            <a:r>
              <a:rPr lang="en-US" baseline="0" dirty="0" smtClean="0"/>
              <a:t> setting. Lets first discuss what it means to have expectancy-mismatch in sematic content.</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7</a:t>
            </a:fld>
            <a:endParaRPr lang="en-US"/>
          </a:p>
        </p:txBody>
      </p:sp>
    </p:spTree>
    <p:extLst>
      <p:ext uri="{BB962C8B-B14F-4D97-AF65-F5344CB8AC3E}">
        <p14:creationId xmlns:p14="http://schemas.microsoft.com/office/powerpoint/2010/main" val="1305503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motivation for semantic expectancy mismatch comes from a concurrent paper</a:t>
            </a:r>
            <a:r>
              <a:rPr lang="en-US" baseline="0" dirty="0" smtClean="0"/>
              <a:t> we have submitted here at ICIP – contrastive explanations in neural networks.</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8</a:t>
            </a:fld>
            <a:endParaRPr lang="en-US"/>
          </a:p>
        </p:txBody>
      </p:sp>
    </p:spTree>
    <p:extLst>
      <p:ext uri="{BB962C8B-B14F-4D97-AF65-F5344CB8AC3E}">
        <p14:creationId xmlns:p14="http://schemas.microsoft.com/office/powerpoint/2010/main" val="235171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details of its presentation is listed alongside along with all</a:t>
            </a:r>
            <a:r>
              <a:rPr lang="en-US" baseline="0" dirty="0" smtClean="0"/>
              <a:t> the relevant paper, website and code links.</a:t>
            </a:r>
            <a:endParaRPr lang="en-US" dirty="0"/>
          </a:p>
        </p:txBody>
      </p:sp>
      <p:sp>
        <p:nvSpPr>
          <p:cNvPr id="4" name="Slide Number Placeholder 3"/>
          <p:cNvSpPr>
            <a:spLocks noGrp="1"/>
          </p:cNvSpPr>
          <p:nvPr>
            <p:ph type="sldNum" sz="quarter" idx="10"/>
          </p:nvPr>
        </p:nvSpPr>
        <p:spPr/>
        <p:txBody>
          <a:bodyPr/>
          <a:lstStyle/>
          <a:p>
            <a:fld id="{3C76E569-2EC5-FA4A-A4A8-60EE4EDFEC3F}" type="slidenum">
              <a:rPr lang="en-US" smtClean="0"/>
              <a:t>9</a:t>
            </a:fld>
            <a:endParaRPr lang="en-US"/>
          </a:p>
        </p:txBody>
      </p:sp>
    </p:spTree>
    <p:extLst>
      <p:ext uri="{BB962C8B-B14F-4D97-AF65-F5344CB8AC3E}">
        <p14:creationId xmlns:p14="http://schemas.microsoft.com/office/powerpoint/2010/main" val="967492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anose="02010600030101010101" pitchFamily="2" charset="0"/>
                <a:ea typeface="Roboto Condensed Light" panose="02010600030101010101"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10600030101010101" pitchFamily="2" charset="0"/>
                <a:ea typeface="Roboto" panose="02010600030101010101" pitchFamily="2" charset="0"/>
                <a:cs typeface="Roboto" panose="02010600030101010101" pitchFamily="2" charset="0"/>
              </a:defRPr>
            </a:lvl1pPr>
          </a:lstStyle>
          <a:p>
            <a:r>
              <a:rPr lang="en-US" dirty="0"/>
              <a:t>Click to edit Master title style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5041" y="0"/>
            <a:ext cx="5254752" cy="880872"/>
          </a:xfrm>
          <a:prstGeom prst="rect">
            <a:avLst/>
          </a:prstGeom>
        </p:spPr>
      </p:pic>
    </p:spTree>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78206-0642-9F48-9727-6B519CB285FA}" type="slidenum">
              <a:rPr lang="en-US" smtClean="0"/>
              <a:t>‹#›</a:t>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4.jpeg"/><Relationship Id="rId12" Type="http://schemas.openxmlformats.org/officeDocument/2006/relationships/image" Target="../media/image2.png"/><Relationship Id="rId13"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jpeg"/><Relationship Id="rId12" Type="http://schemas.openxmlformats.org/officeDocument/2006/relationships/image" Target="../media/image2.png"/><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5801360" y="4778085"/>
            <a:ext cx="3373120" cy="22802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hf hdr="0" ftr="0" dt="0"/>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panose="020B0604020202020204"/>
        <a:buChar char="•"/>
        <a:defRPr sz="2400" kern="1200">
          <a:solidFill>
            <a:schemeClr val="tx1"/>
          </a:solidFill>
          <a:latin typeface="+mn-lt"/>
          <a:ea typeface="+mn-ea"/>
          <a:cs typeface="+mn-cs"/>
        </a:defRPr>
      </a:lvl1pPr>
      <a:lvl2pPr marL="557530" indent="-214630" algn="l" defTabSz="342900" rtl="0" eaLnBrk="1" latinLnBrk="0" hangingPunct="1">
        <a:spcBef>
          <a:spcPct val="20000"/>
        </a:spcBef>
        <a:buFont typeface="Arial" panose="020B0604020202020204"/>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panose="020B0604020202020204"/>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661"/>
            <a:ext cx="8095863"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1000" y="564577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pic>
        <p:nvPicPr>
          <p:cNvPr id="8" name="Picture 7"/>
          <p:cNvPicPr>
            <a:picLocks noChangeAspect="1"/>
          </p:cNvPicPr>
          <p:nvPr userDrawn="1"/>
        </p:nvPicPr>
        <p:blipFill>
          <a:blip r:embed="rId12"/>
          <a:stretch>
            <a:fillRect/>
          </a:stretch>
        </p:blipFill>
        <p:spPr>
          <a:xfrm>
            <a:off x="-129082" y="5828339"/>
            <a:ext cx="1523167" cy="1029661"/>
          </a:xfrm>
          <a:prstGeom prst="rect">
            <a:avLst/>
          </a:prstGeom>
        </p:spPr>
      </p:pic>
      <p:pic>
        <p:nvPicPr>
          <p:cNvPr id="7" name="Picture 6"/>
          <p:cNvPicPr>
            <a:picLocks noChangeAspect="1"/>
          </p:cNvPicPr>
          <p:nvPr userDrawn="1"/>
        </p:nvPicPr>
        <p:blipFill rotWithShape="1">
          <a:blip r:embed="rId13">
            <a:extLst>
              <a:ext uri="{28A0092B-C50C-407E-A947-70E740481C1C}">
                <a14:useLocalDpi xmlns:a14="http://schemas.microsoft.com/office/drawing/2010/main" val="0"/>
              </a:ext>
            </a:extLst>
          </a:blip>
          <a:srcRect l="29300"/>
          <a:stretch>
            <a:fillRect/>
          </a:stretch>
        </p:blipFill>
        <p:spPr>
          <a:xfrm>
            <a:off x="8476863" y="1660"/>
            <a:ext cx="3715137" cy="880872"/>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b="1" i="0" kern="1200" baseline="0">
          <a:solidFill>
            <a:srgbClr val="A7934B"/>
          </a:solidFill>
          <a:latin typeface="Roboto" panose="02010600030101010101" pitchFamily="2" charset="0"/>
          <a:ea typeface="Roboto" panose="02010600030101010101" pitchFamily="2" charset="0"/>
          <a:cs typeface="Roboto" panose="02010600030101010101"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10600030101010101" pitchFamily="2" charset="0"/>
          <a:ea typeface="Roboto" panose="02010600030101010101" pitchFamily="2" charset="0"/>
          <a:cs typeface="Roboto" panose="02010600030101010101"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10600030101010101" pitchFamily="2" charset="0"/>
          <a:ea typeface="Roboto" panose="02010600030101010101" pitchFamily="2" charset="0"/>
          <a:cs typeface="Roboto" panose="02010600030101010101"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10600030101010101" pitchFamily="2" charset="0"/>
          <a:ea typeface="Roboto" panose="02010600030101010101" pitchFamily="2" charset="0"/>
          <a:cs typeface="Roboto" panose="02010600030101010101"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10600030101010101" pitchFamily="2" charset="0"/>
          <a:ea typeface="Roboto" panose="02010600030101010101" pitchFamily="2" charset="0"/>
          <a:cs typeface="Roboto" panose="02010600030101010101"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10600030101010101" pitchFamily="2" charset="0"/>
          <a:ea typeface="Roboto" panose="02010600030101010101" pitchFamily="2" charset="0"/>
          <a:cs typeface="Roboto" panose="02010600030101010101"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00722"/>
            <a:ext cx="939292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pic>
        <p:nvPicPr>
          <p:cNvPr id="8" name="Picture 7"/>
          <p:cNvPicPr>
            <a:picLocks noChangeAspect="1"/>
          </p:cNvPicPr>
          <p:nvPr userDrawn="1"/>
        </p:nvPicPr>
        <p:blipFill>
          <a:blip r:embed="rId12"/>
          <a:stretch>
            <a:fillRect/>
          </a:stretch>
        </p:blipFill>
        <p:spPr>
          <a:xfrm>
            <a:off x="10220960" y="0"/>
            <a:ext cx="1971040" cy="133242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10600030101010101" pitchFamily="2" charset="0"/>
          <a:ea typeface="Roboto" panose="02010600030101010101" pitchFamily="2" charset="0"/>
          <a:cs typeface="Roboto" panose="02010600030101010101"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10600030101010101" pitchFamily="2" charset="0"/>
          <a:ea typeface="Roboto" panose="02010600030101010101" pitchFamily="2" charset="0"/>
          <a:cs typeface="Roboto" panose="02010600030101010101"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10600030101010101" pitchFamily="2" charset="0"/>
          <a:ea typeface="Roboto" panose="02010600030101010101" pitchFamily="2" charset="0"/>
          <a:cs typeface="Roboto" panose="02010600030101010101"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10600030101010101" pitchFamily="2" charset="0"/>
          <a:ea typeface="Roboto" panose="02010600030101010101" pitchFamily="2" charset="0"/>
          <a:cs typeface="Roboto" panose="02010600030101010101"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10600030101010101" pitchFamily="2" charset="0"/>
          <a:ea typeface="Roboto" panose="02010600030101010101" pitchFamily="2" charset="0"/>
          <a:cs typeface="Roboto" panose="02010600030101010101"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10600030101010101" pitchFamily="2" charset="0"/>
          <a:ea typeface="Roboto" panose="02010600030101010101" pitchFamily="2" charset="0"/>
          <a:cs typeface="Roboto" panose="02010600030101010101"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008.00178" TargetMode="External"/><Relationship Id="rId4" Type="http://schemas.openxmlformats.org/officeDocument/2006/relationships/hyperlink" Target="https://github.com/olivesgatech/Contrastive-Explanations" TargetMode="External"/><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19.jp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008.00178" TargetMode="External"/><Relationship Id="rId4" Type="http://schemas.openxmlformats.org/officeDocument/2006/relationships/hyperlink" Target="https://github.com/olivesgatech/Contrastive-Explanations" TargetMode="External"/><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20.jp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2008.00178" TargetMode="External"/><Relationship Id="rId4" Type="http://schemas.openxmlformats.org/officeDocument/2006/relationships/hyperlink" Target="https://github.com/olivesgatech/Contrastive-Explanations" TargetMode="External"/><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20.jpg"/><Relationship Id="rId8" Type="http://schemas.openxmlformats.org/officeDocument/2006/relationships/image" Target="../media/image21.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2008.00178" TargetMode="External"/><Relationship Id="rId4" Type="http://schemas.openxmlformats.org/officeDocument/2006/relationships/hyperlink" Target="https://github.com/olivesgatech/Contrastive-Explanations" TargetMode="External"/><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22.jp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008.00178" TargetMode="External"/><Relationship Id="rId4" Type="http://schemas.openxmlformats.org/officeDocument/2006/relationships/hyperlink" Target="https://github.com/olivesgatech/Contrastive-Explanations" TargetMode="External"/><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24.png"/><Relationship Id="rId17" Type="http://schemas.openxmlformats.org/officeDocument/2006/relationships/image" Target="../media/image15.png"/><Relationship Id="rId18" Type="http://schemas.microsoft.com/office/2007/relationships/hdphoto" Target="../media/hdphoto1.wdp"/><Relationship Id="rId12" Type="http://schemas.openxmlformats.org/officeDocument/2006/relationships/image" Target="../media/image170.png"/><Relationship Id="rId13" Type="http://schemas.openxmlformats.org/officeDocument/2006/relationships/image" Target="../media/image180.png"/><Relationship Id="rId14" Type="http://schemas.openxmlformats.org/officeDocument/2006/relationships/image" Target="../media/image230.png"/><Relationship Id="rId15" Type="http://schemas.openxmlformats.org/officeDocument/2006/relationships/image" Target="../media/image240.png"/><Relationship Id="rId16"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24.png"/><Relationship Id="rId5" Type="http://schemas.openxmlformats.org/officeDocument/2006/relationships/image" Target="../media/image240.pn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14.jpe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24.png"/><Relationship Id="rId5" Type="http://schemas.openxmlformats.org/officeDocument/2006/relationships/image" Target="../media/image240.pn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14.jpe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png"/><Relationship Id="rId20" Type="http://schemas.openxmlformats.org/officeDocument/2006/relationships/image" Target="../media/image32.png"/><Relationship Id="rId12" Type="http://schemas.openxmlformats.org/officeDocument/2006/relationships/image" Target="../media/image170.png"/><Relationship Id="rId13" Type="http://schemas.openxmlformats.org/officeDocument/2006/relationships/image" Target="../media/image180.png"/><Relationship Id="rId14" Type="http://schemas.openxmlformats.org/officeDocument/2006/relationships/image" Target="../media/image28.png"/><Relationship Id="rId15" Type="http://schemas.openxmlformats.org/officeDocument/2006/relationships/image" Target="../media/image13.jpeg"/><Relationship Id="rId16"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2" Type="http://schemas.openxmlformats.org/officeDocument/2006/relationships/image" Target="../media/image170.png"/><Relationship Id="rId13" Type="http://schemas.openxmlformats.org/officeDocument/2006/relationships/image" Target="../media/image180.png"/><Relationship Id="rId14" Type="http://schemas.openxmlformats.org/officeDocument/2006/relationships/image" Target="../media/image28.png"/><Relationship Id="rId15" Type="http://schemas.openxmlformats.org/officeDocument/2006/relationships/image" Target="../media/image13.jpeg"/><Relationship Id="rId16" Type="http://schemas.openxmlformats.org/officeDocument/2006/relationships/image" Target="../media/image25.png"/><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png"/><Relationship Id="rId20" Type="http://schemas.openxmlformats.org/officeDocument/2006/relationships/image" Target="../media/image32.png"/><Relationship Id="rId21"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2" Type="http://schemas.openxmlformats.org/officeDocument/2006/relationships/image" Target="../media/image170.png"/><Relationship Id="rId13" Type="http://schemas.openxmlformats.org/officeDocument/2006/relationships/image" Target="../media/image180.png"/><Relationship Id="rId14" Type="http://schemas.openxmlformats.org/officeDocument/2006/relationships/image" Target="../media/image28.png"/><Relationship Id="rId15" Type="http://schemas.openxmlformats.org/officeDocument/2006/relationships/image" Target="../media/image13.jpeg"/><Relationship Id="rId16" Type="http://schemas.openxmlformats.org/officeDocument/2006/relationships/image" Target="../media/image25.png"/><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png"/><Relationship Id="rId20" Type="http://schemas.openxmlformats.org/officeDocument/2006/relationships/image" Target="../media/image32.png"/><Relationship Id="rId21"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4.png"/><Relationship Id="rId12" Type="http://schemas.openxmlformats.org/officeDocument/2006/relationships/image" Target="../media/image170.png"/><Relationship Id="rId13" Type="http://schemas.openxmlformats.org/officeDocument/2006/relationships/image" Target="../media/image180.png"/><Relationship Id="rId14" Type="http://schemas.openxmlformats.org/officeDocument/2006/relationships/image" Target="../media/image28.png"/><Relationship Id="rId15" Type="http://schemas.openxmlformats.org/officeDocument/2006/relationships/image" Target="../media/image13.jpeg"/><Relationship Id="rId16"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27.jpeg"/><Relationship Id="rId5" Type="http://schemas.openxmlformats.org/officeDocument/2006/relationships/image" Target="../media/image35.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27.jpe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7.jpe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27.jpe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3.xml"/><Relationship Id="rId6" Type="http://schemas.openxmlformats.org/officeDocument/2006/relationships/notesSlide" Target="../notesSlides/notesSlide37.xml"/><Relationship Id="rId7" Type="http://schemas.openxmlformats.org/officeDocument/2006/relationships/image" Target="../media/image38.png"/><Relationship Id="rId1" Type="http://schemas.openxmlformats.org/officeDocument/2006/relationships/tags" Target="../tags/tag5.xml"/><Relationship Id="rId2" Type="http://schemas.openxmlformats.org/officeDocument/2006/relationships/tags" Target="../tags/tag6.xml"/></Relationships>
</file>

<file path=ppt/slides/_rels/slide38.xml.rels><?xml version="1.0" encoding="UTF-8" standalone="yes"?>
<Relationships xmlns="http://schemas.openxmlformats.org/package/2006/relationships"><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slideLayout" Target="../slideLayouts/slideLayout3.xml"/><Relationship Id="rId6" Type="http://schemas.openxmlformats.org/officeDocument/2006/relationships/notesSlide" Target="../notesSlides/notesSlide38.xml"/><Relationship Id="rId7" Type="http://schemas.openxmlformats.org/officeDocument/2006/relationships/image" Target="../media/image38.png"/><Relationship Id="rId1" Type="http://schemas.openxmlformats.org/officeDocument/2006/relationships/tags" Target="../tags/tag9.xml"/><Relationship Id="rId2" Type="http://schemas.openxmlformats.org/officeDocument/2006/relationships/tags" Target="../tags/tag10.xml"/></Relationships>
</file>

<file path=ppt/slides/_rels/slide39.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slideLayout" Target="../slideLayouts/slideLayout3.xml"/><Relationship Id="rId6" Type="http://schemas.openxmlformats.org/officeDocument/2006/relationships/notesSlide" Target="../notesSlides/notesSlide39.xml"/><Relationship Id="rId7" Type="http://schemas.openxmlformats.org/officeDocument/2006/relationships/image" Target="../media/image38.png"/><Relationship Id="rId1" Type="http://schemas.openxmlformats.org/officeDocument/2006/relationships/tags" Target="../tags/tag13.xml"/><Relationship Id="rId2"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slideLayout" Target="../slideLayouts/slideLayout3.xml"/><Relationship Id="rId6" Type="http://schemas.openxmlformats.org/officeDocument/2006/relationships/notesSlide" Target="../notesSlides/notesSlide40.xml"/><Relationship Id="rId7" Type="http://schemas.openxmlformats.org/officeDocument/2006/relationships/image" Target="../media/image38.png"/><Relationship Id="rId8" Type="http://schemas.openxmlformats.org/officeDocument/2006/relationships/image" Target="../media/image39.jpeg"/><Relationship Id="rId1" Type="http://schemas.openxmlformats.org/officeDocument/2006/relationships/tags" Target="../tags/tag17.xml"/><Relationship Id="rId2" Type="http://schemas.openxmlformats.org/officeDocument/2006/relationships/tags" Target="../tags/tag18.xml"/></Relationships>
</file>

<file path=ppt/slides/_rels/slide41.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slideLayout" Target="../slideLayouts/slideLayout3.xml"/><Relationship Id="rId6" Type="http://schemas.openxmlformats.org/officeDocument/2006/relationships/notesSlide" Target="../notesSlides/notesSlide41.xml"/><Relationship Id="rId7" Type="http://schemas.openxmlformats.org/officeDocument/2006/relationships/image" Target="../media/image38.png"/><Relationship Id="rId8" Type="http://schemas.openxmlformats.org/officeDocument/2006/relationships/image" Target="../media/image39.jpeg"/><Relationship Id="rId1" Type="http://schemas.openxmlformats.org/officeDocument/2006/relationships/tags" Target="../tags/tag21.xml"/><Relationship Id="rId2" Type="http://schemas.openxmlformats.org/officeDocument/2006/relationships/tags" Target="../tags/tag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image" Target="../media/image40.png"/><Relationship Id="rId1" Type="http://schemas.openxmlformats.org/officeDocument/2006/relationships/tags" Target="../tags/tag25.xml"/><Relationship Id="rId2"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41.png"/><Relationship Id="rId5" Type="http://schemas.openxmlformats.org/officeDocument/2006/relationships/image" Target="../media/image40.png"/><Relationship Id="rId1" Type="http://schemas.openxmlformats.org/officeDocument/2006/relationships/tags" Target="../tags/tag26.xml"/><Relationship Id="rId2"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44.jpeg"/><Relationship Id="rId6" Type="http://schemas.openxmlformats.org/officeDocument/2006/relationships/image" Target="../media/image45.jpeg"/><Relationship Id="rId7" Type="http://schemas.openxmlformats.org/officeDocument/2006/relationships/image" Target="../media/image46.jpeg"/><Relationship Id="rId8" Type="http://schemas.openxmlformats.org/officeDocument/2006/relationships/image" Target="../media/image47.jpeg"/><Relationship Id="rId9" Type="http://schemas.openxmlformats.org/officeDocument/2006/relationships/image" Target="../media/image48.jpeg"/><Relationship Id="rId10" Type="http://schemas.openxmlformats.org/officeDocument/2006/relationships/image" Target="../media/image49.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image" Target="../media/image13.jpeg"/><Relationship Id="rId5" Type="http://schemas.openxmlformats.org/officeDocument/2006/relationships/image" Target="../media/image14.jpeg"/><Relationship Id="rId1" Type="http://schemas.openxmlformats.org/officeDocument/2006/relationships/tags" Target="../tags/tag27.xml"/><Relationship Id="rId2"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image" Target="../media/image13.jpeg"/><Relationship Id="rId5" Type="http://schemas.openxmlformats.org/officeDocument/2006/relationships/image" Target="../media/image14.jpeg"/><Relationship Id="rId1" Type="http://schemas.openxmlformats.org/officeDocument/2006/relationships/tags" Target="../tags/tag28.xml"/><Relationship Id="rId2"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8.xml"/><Relationship Id="rId5" Type="http://schemas.openxmlformats.org/officeDocument/2006/relationships/image" Target="../media/image40.png"/><Relationship Id="rId1" Type="http://schemas.openxmlformats.org/officeDocument/2006/relationships/tags" Target="../tags/tag29.xml"/><Relationship Id="rId2" Type="http://schemas.openxmlformats.org/officeDocument/2006/relationships/tags" Target="../tags/tag3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9.xml"/><Relationship Id="rId5" Type="http://schemas.openxmlformats.org/officeDocument/2006/relationships/image" Target="../media/image40.png"/><Relationship Id="rId1" Type="http://schemas.openxmlformats.org/officeDocument/2006/relationships/tags" Target="../tags/tag31.xml"/><Relationship Id="rId2" Type="http://schemas.openxmlformats.org/officeDocument/2006/relationships/tags" Target="../tags/tag3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png"/><Relationship Id="rId6"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0.xml"/><Relationship Id="rId5" Type="http://schemas.openxmlformats.org/officeDocument/2006/relationships/image" Target="../media/image40.png"/><Relationship Id="rId1" Type="http://schemas.openxmlformats.org/officeDocument/2006/relationships/tags" Target="../tags/tag33.xml"/><Relationship Id="rId2" Type="http://schemas.openxmlformats.org/officeDocument/2006/relationships/tags" Target="../tags/tag3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1.xml"/><Relationship Id="rId5" Type="http://schemas.openxmlformats.org/officeDocument/2006/relationships/image" Target="../media/image40.png"/><Relationship Id="rId1" Type="http://schemas.openxmlformats.org/officeDocument/2006/relationships/tags" Target="../tags/tag35.xml"/><Relationship Id="rId2" Type="http://schemas.openxmlformats.org/officeDocument/2006/relationships/tags" Target="../tags/tag3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2.xml"/><Relationship Id="rId5" Type="http://schemas.openxmlformats.org/officeDocument/2006/relationships/image" Target="../media/image40.png"/><Relationship Id="rId6" Type="http://schemas.openxmlformats.org/officeDocument/2006/relationships/image" Target="../media/image57.png"/><Relationship Id="rId1" Type="http://schemas.openxmlformats.org/officeDocument/2006/relationships/tags" Target="../tags/tag37.xml"/><Relationship Id="rId2" Type="http://schemas.openxmlformats.org/officeDocument/2006/relationships/tags" Target="../tags/tag38.xml"/></Relationships>
</file>

<file path=ppt/slides/_rels/slide53.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5" Type="http://schemas.openxmlformats.org/officeDocument/2006/relationships/image" Target="../media/image69.png"/><Relationship Id="rId16" Type="http://schemas.openxmlformats.org/officeDocument/2006/relationships/image" Target="../media/image70.png"/><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0.jpeg"/><Relationship Id="rId6" Type="http://schemas.openxmlformats.org/officeDocument/2006/relationships/image" Target="../media/image61.jpeg"/><Relationship Id="rId7" Type="http://schemas.openxmlformats.org/officeDocument/2006/relationships/image" Target="../media/image62.jpeg"/><Relationship Id="rId8" Type="http://schemas.openxmlformats.org/officeDocument/2006/relationships/image" Target="../media/image63.jpeg"/><Relationship Id="rId9" Type="http://schemas.openxmlformats.org/officeDocument/2006/relationships/image" Target="../media/image11.jpeg"/><Relationship Id="rId10" Type="http://schemas.openxmlformats.org/officeDocument/2006/relationships/image" Target="../media/image64.png"/></Relationships>
</file>

<file path=ppt/slides/_rels/slide54.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0.jpeg"/><Relationship Id="rId6" Type="http://schemas.openxmlformats.org/officeDocument/2006/relationships/image" Target="../media/image61.jpeg"/><Relationship Id="rId7" Type="http://schemas.openxmlformats.org/officeDocument/2006/relationships/image" Target="../media/image62.jpeg"/><Relationship Id="rId8" Type="http://schemas.openxmlformats.org/officeDocument/2006/relationships/image" Target="../media/image63.jpeg"/><Relationship Id="rId9" Type="http://schemas.openxmlformats.org/officeDocument/2006/relationships/image" Target="../media/image11.jpeg"/><Relationship Id="rId10"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2008.01874" TargetMode="External"/><Relationship Id="rId4" Type="http://schemas.openxmlformats.org/officeDocument/2006/relationships/hyperlink" Target="https://github.com/olivesgatech/Implicit-Saliency" TargetMode="External"/><Relationship Id="rId5" Type="http://schemas.openxmlformats.org/officeDocument/2006/relationships/hyperlink" Target="https://ghassanalregib.info/" TargetMode="External"/><Relationship Id="rId6" Type="http://schemas.openxmlformats.org/officeDocument/2006/relationships/image" Target="../media/image2.png"/><Relationship Id="rId7" Type="http://schemas.openxmlformats.org/officeDocument/2006/relationships/image" Target="../media/image71.png"/><Relationship Id="rId8" Type="http://schemas.openxmlformats.org/officeDocument/2006/relationships/image" Target="../media/image10.png"/><Relationship Id="rId9"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png"/><Relationship Id="rId6"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png"/><Relationship Id="rId6"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arxiv.org/abs/2008.00178" TargetMode="External"/><Relationship Id="rId5" Type="http://schemas.openxmlformats.org/officeDocument/2006/relationships/hyperlink" Target="https://github.com/olivesgatech/Contrastive-Explanations" TargetMode="External"/><Relationship Id="rId6"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876204" y="1441750"/>
            <a:ext cx="9185564" cy="1030191"/>
          </a:xfrm>
        </p:spPr>
        <p:txBody>
          <a:bodyPr>
            <a:normAutofit fontScale="90000"/>
          </a:bodyPr>
          <a:lstStyle/>
          <a:p>
            <a:pPr algn="ctr">
              <a:lnSpc>
                <a:spcPct val="100000"/>
              </a:lnSpc>
            </a:pPr>
            <a:r>
              <a:rPr lang="en-US" sz="3600" dirty="0" smtClean="0">
                <a:latin typeface="+mj-lt"/>
                <a:cs typeface="+mj-lt"/>
              </a:rPr>
              <a:t>Implicit Saliency in Deep Neural Networks</a:t>
            </a:r>
            <a:endParaRPr lang="en-US" sz="3600" dirty="0">
              <a:latin typeface="+mj-lt"/>
              <a:cs typeface="+mj-lt"/>
            </a:endParaRPr>
          </a:p>
        </p:txBody>
      </p:sp>
      <p:sp>
        <p:nvSpPr>
          <p:cNvPr id="2" name="TextBox 1"/>
          <p:cNvSpPr txBox="1"/>
          <p:nvPr/>
        </p:nvSpPr>
        <p:spPr>
          <a:xfrm>
            <a:off x="3958071" y="1042970"/>
            <a:ext cx="7021830" cy="398780"/>
          </a:xfrm>
          <a:prstGeom prst="rect">
            <a:avLst/>
          </a:prstGeom>
          <a:noFill/>
        </p:spPr>
        <p:txBody>
          <a:bodyPr wrap="none" rtlCol="0">
            <a:spAutoFit/>
          </a:bodyPr>
          <a:lstStyle/>
          <a:p>
            <a:pPr algn="l"/>
            <a:r>
              <a:rPr lang="en-US" sz="2000" smtClean="0">
                <a:solidFill>
                  <a:schemeClr val="bg1">
                    <a:lumMod val="50000"/>
                  </a:schemeClr>
                </a:solidFill>
              </a:rPr>
              <a:t>Session </a:t>
            </a:r>
            <a:r>
              <a:rPr lang="en-US" sz="2000" dirty="0" smtClean="0">
                <a:solidFill>
                  <a:schemeClr val="bg1">
                    <a:lumMod val="50000"/>
                  </a:schemeClr>
                </a:solidFill>
              </a:rPr>
              <a:t>: Learning-Based Models for Computational Imaging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481" y="2684822"/>
            <a:ext cx="1487579" cy="148757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7984" y="2687995"/>
            <a:ext cx="1630224" cy="1487579"/>
          </a:xfrm>
          <a:prstGeom prst="rect">
            <a:avLst/>
          </a:prstGeom>
        </p:spPr>
      </p:pic>
      <p:sp>
        <p:nvSpPr>
          <p:cNvPr id="11" name="TextBox 10"/>
          <p:cNvSpPr txBox="1"/>
          <p:nvPr/>
        </p:nvSpPr>
        <p:spPr>
          <a:xfrm>
            <a:off x="6824914" y="4227755"/>
            <a:ext cx="2354580" cy="368300"/>
          </a:xfrm>
          <a:prstGeom prst="rect">
            <a:avLst/>
          </a:prstGeom>
          <a:noFill/>
        </p:spPr>
        <p:txBody>
          <a:bodyPr wrap="none" rtlCol="0">
            <a:spAutoFit/>
          </a:bodyPr>
          <a:lstStyle/>
          <a:p>
            <a:r>
              <a:rPr lang="en-US" dirty="0" smtClean="0">
                <a:solidFill>
                  <a:schemeClr val="bg1">
                    <a:lumMod val="50000"/>
                  </a:schemeClr>
                </a:solidFill>
              </a:rPr>
              <a:t>Mohit Prabhushankar</a:t>
            </a:r>
            <a:endParaRPr lang="en-US" dirty="0">
              <a:solidFill>
                <a:schemeClr val="bg1">
                  <a:lumMod val="50000"/>
                </a:schemeClr>
              </a:solidFill>
            </a:endParaRPr>
          </a:p>
        </p:txBody>
      </p:sp>
      <p:sp>
        <p:nvSpPr>
          <p:cNvPr id="14" name="TextBox 13"/>
          <p:cNvSpPr txBox="1"/>
          <p:nvPr/>
        </p:nvSpPr>
        <p:spPr>
          <a:xfrm>
            <a:off x="10060685" y="4226485"/>
            <a:ext cx="1967333" cy="369332"/>
          </a:xfrm>
          <a:prstGeom prst="rect">
            <a:avLst/>
          </a:prstGeom>
          <a:noFill/>
        </p:spPr>
        <p:txBody>
          <a:bodyPr wrap="none" rtlCol="0">
            <a:spAutoFit/>
          </a:bodyPr>
          <a:lstStyle/>
          <a:p>
            <a:r>
              <a:rPr lang="en-US" dirty="0" err="1" smtClean="0">
                <a:solidFill>
                  <a:schemeClr val="bg1">
                    <a:lumMod val="50000"/>
                  </a:schemeClr>
                </a:solidFill>
              </a:rPr>
              <a:t>Ghassan</a:t>
            </a:r>
            <a:r>
              <a:rPr lang="en-US" dirty="0" smtClean="0">
                <a:solidFill>
                  <a:schemeClr val="bg1">
                    <a:lumMod val="50000"/>
                  </a:schemeClr>
                </a:solidFill>
              </a:rPr>
              <a:t> </a:t>
            </a:r>
            <a:r>
              <a:rPr lang="en-US" dirty="0" err="1" smtClean="0">
                <a:solidFill>
                  <a:schemeClr val="bg1">
                    <a:lumMod val="50000"/>
                  </a:schemeClr>
                </a:solidFill>
              </a:rPr>
              <a:t>AlRegib</a:t>
            </a:r>
            <a:endParaRPr lang="en-US" dirty="0">
              <a:solidFill>
                <a:schemeClr val="bg1">
                  <a:lumMod val="50000"/>
                </a:schemeClr>
              </a:solidFill>
            </a:endParaRPr>
          </a:p>
        </p:txBody>
      </p:sp>
      <p:pic>
        <p:nvPicPr>
          <p:cNvPr id="5" name="图片 4"/>
          <p:cNvPicPr>
            <a:picLocks noChangeAspect="1"/>
          </p:cNvPicPr>
          <p:nvPr/>
        </p:nvPicPr>
        <p:blipFill>
          <a:blip r:embed="rId5">
            <a:clrChange>
              <a:clrFrom>
                <a:srgbClr val="000000">
                  <a:alpha val="100000"/>
                </a:srgbClr>
              </a:clrFrom>
              <a:clrTo>
                <a:srgbClr val="000000">
                  <a:alpha val="100000"/>
                  <a:alpha val="0"/>
                </a:srgbClr>
              </a:clrTo>
            </a:clrChange>
          </a:blip>
          <a:stretch>
            <a:fillRect/>
          </a:stretch>
        </p:blipFill>
        <p:spPr>
          <a:xfrm>
            <a:off x="4309745" y="2684780"/>
            <a:ext cx="1487805" cy="1487805"/>
          </a:xfrm>
          <a:prstGeom prst="rect">
            <a:avLst/>
          </a:prstGeom>
        </p:spPr>
      </p:pic>
      <p:sp>
        <p:nvSpPr>
          <p:cNvPr id="6" name="TextBox 10"/>
          <p:cNvSpPr txBox="1"/>
          <p:nvPr/>
        </p:nvSpPr>
        <p:spPr>
          <a:xfrm>
            <a:off x="4371909" y="4226485"/>
            <a:ext cx="1363980" cy="368300"/>
          </a:xfrm>
          <a:prstGeom prst="rect">
            <a:avLst/>
          </a:prstGeom>
          <a:noFill/>
        </p:spPr>
        <p:txBody>
          <a:bodyPr wrap="none" rtlCol="0">
            <a:spAutoFit/>
          </a:bodyPr>
          <a:lstStyle/>
          <a:p>
            <a:r>
              <a:rPr lang="en-US" dirty="0" smtClean="0">
                <a:solidFill>
                  <a:schemeClr val="bg1">
                    <a:lumMod val="50000"/>
                  </a:schemeClr>
                </a:solidFill>
              </a:rPr>
              <a:t>Yutong Sun</a:t>
            </a:r>
            <a:endParaRPr lang="en-US" dirty="0">
              <a:solidFill>
                <a:schemeClr val="bg1">
                  <a:lumMod val="50000"/>
                </a:schemeClr>
              </a:solidFill>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7173" y="4646728"/>
            <a:ext cx="1927024" cy="1927024"/>
          </a:xfrm>
          <a:prstGeom prst="rect">
            <a:avLst/>
          </a:prstGeom>
        </p:spPr>
      </p:pic>
      <p:sp>
        <p:nvSpPr>
          <p:cNvPr id="12" name="TextBox 11"/>
          <p:cNvSpPr txBox="1"/>
          <p:nvPr/>
        </p:nvSpPr>
        <p:spPr>
          <a:xfrm>
            <a:off x="9553655" y="6350361"/>
            <a:ext cx="1014060" cy="369332"/>
          </a:xfrm>
          <a:prstGeom prst="rect">
            <a:avLst/>
          </a:prstGeom>
          <a:noFill/>
        </p:spPr>
        <p:txBody>
          <a:bodyPr wrap="none" rtlCol="0">
            <a:spAutoFit/>
          </a:bodyPr>
          <a:lstStyle/>
          <a:p>
            <a:r>
              <a:rPr lang="en-US" smtClean="0"/>
              <a:t>Website</a:t>
            </a:r>
            <a:endParaRPr lang="en-US" dirty="0"/>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812181" y="4646728"/>
            <a:ext cx="1923708" cy="1923708"/>
          </a:xfrm>
          <a:prstGeom prst="rect">
            <a:avLst/>
          </a:prstGeom>
        </p:spPr>
      </p:pic>
      <p:sp>
        <p:nvSpPr>
          <p:cNvPr id="15" name="TextBox 14"/>
          <p:cNvSpPr txBox="1"/>
          <p:nvPr/>
        </p:nvSpPr>
        <p:spPr>
          <a:xfrm>
            <a:off x="4409938" y="6350361"/>
            <a:ext cx="851515" cy="369332"/>
          </a:xfrm>
          <a:prstGeom prst="rect">
            <a:avLst/>
          </a:prstGeom>
          <a:noFill/>
        </p:spPr>
        <p:txBody>
          <a:bodyPr wrap="none" rtlCol="0">
            <a:spAutoFit/>
          </a:bodyPr>
          <a:lstStyle/>
          <a:p>
            <a:r>
              <a:rPr lang="en-US" dirty="0" smtClean="0"/>
              <a:t>Codes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10</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Top-Down Expectancy-Mismatch</a:t>
            </a:r>
            <a:br>
              <a:rPr lang="en-US" dirty="0" smtClean="0">
                <a:latin typeface="+mj-lt"/>
                <a:cs typeface="+mj-lt"/>
              </a:rPr>
            </a:br>
            <a:r>
              <a:rPr lang="en-US" sz="2700" dirty="0" smtClean="0">
                <a:latin typeface="+mj-lt"/>
                <a:cs typeface="+mj-lt"/>
              </a:rPr>
              <a:t>Motivation</a:t>
            </a:r>
            <a:endParaRPr lang="en-US" sz="2700" dirty="0">
              <a:latin typeface="+mj-lt"/>
              <a:cs typeface="+mj-lt"/>
            </a:endParaRPr>
          </a:p>
        </p:txBody>
      </p:sp>
      <p:sp>
        <p:nvSpPr>
          <p:cNvPr id="42" name="TextBox 41"/>
          <p:cNvSpPr txBox="1"/>
          <p:nvPr/>
        </p:nvSpPr>
        <p:spPr>
          <a:xfrm>
            <a:off x="2136371" y="1069093"/>
            <a:ext cx="748145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70C0"/>
                </a:solidFill>
              </a:rPr>
              <a:t>What does Top-Down Expectancy-Mismatch give us?</a:t>
            </a:r>
            <a:endParaRPr lang="en-US" b="1" dirty="0">
              <a:solidFill>
                <a:srgbClr val="0070C0"/>
              </a:solidFill>
            </a:endParaRPr>
          </a:p>
        </p:txBody>
      </p:sp>
      <p:sp>
        <p:nvSpPr>
          <p:cNvPr id="7" name="TextBox 6"/>
          <p:cNvSpPr txBox="1"/>
          <p:nvPr/>
        </p:nvSpPr>
        <p:spPr>
          <a:xfrm>
            <a:off x="1856286" y="5794730"/>
            <a:ext cx="8041624" cy="923330"/>
          </a:xfrm>
          <a:prstGeom prst="rect">
            <a:avLst/>
          </a:prstGeom>
          <a:noFill/>
        </p:spPr>
        <p:txBody>
          <a:bodyPr wrap="none" rtlCol="0">
            <a:spAutoFit/>
          </a:bodyPr>
          <a:lstStyle/>
          <a:p>
            <a:pPr algn="ctr"/>
            <a:r>
              <a:rPr lang="en-US" dirty="0" smtClean="0"/>
              <a:t>Concurrent submission at ICIP : Contrastive explanations in Neural Networks</a:t>
            </a:r>
          </a:p>
          <a:p>
            <a:pPr algn="ctr"/>
            <a:r>
              <a:rPr lang="en-US" dirty="0" smtClean="0"/>
              <a:t>Paper : </a:t>
            </a:r>
            <a:r>
              <a:rPr lang="de-DE" dirty="0">
                <a:hlinkClick r:id="rId3"/>
              </a:rPr>
              <a:t>https://</a:t>
            </a:r>
            <a:r>
              <a:rPr lang="de-DE" dirty="0" err="1">
                <a:hlinkClick r:id="rId3"/>
              </a:rPr>
              <a:t>arxiv.org</a:t>
            </a:r>
            <a:r>
              <a:rPr lang="de-DE" dirty="0">
                <a:hlinkClick r:id="rId3"/>
              </a:rPr>
              <a:t>/</a:t>
            </a:r>
            <a:r>
              <a:rPr lang="de-DE" dirty="0" err="1">
                <a:hlinkClick r:id="rId3"/>
              </a:rPr>
              <a:t>abs</a:t>
            </a:r>
            <a:r>
              <a:rPr lang="de-DE" dirty="0">
                <a:hlinkClick r:id="rId3"/>
              </a:rPr>
              <a:t>/2008.00178</a:t>
            </a:r>
            <a:endParaRPr lang="en-US" dirty="0" smtClean="0"/>
          </a:p>
          <a:p>
            <a:pPr algn="ctr"/>
            <a:r>
              <a:rPr lang="en-US" dirty="0" smtClean="0"/>
              <a:t>Codes : </a:t>
            </a:r>
            <a:r>
              <a:rPr lang="en-US" u="sng" dirty="0">
                <a:solidFill>
                  <a:srgbClr val="0070C0"/>
                </a:solidFill>
                <a:hlinkClick r:id="rId4"/>
              </a:rPr>
              <a:t>https://github.com/olivesgatech/Contrastive-Explanations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6626" y="2436399"/>
            <a:ext cx="1546412" cy="1546412"/>
          </a:xfrm>
          <a:prstGeom prst="rect">
            <a:avLst/>
          </a:prstGeom>
        </p:spPr>
      </p:pic>
      <p:sp>
        <p:nvSpPr>
          <p:cNvPr id="10" name="TextBox 9"/>
          <p:cNvSpPr txBox="1"/>
          <p:nvPr/>
        </p:nvSpPr>
        <p:spPr>
          <a:xfrm>
            <a:off x="9862785" y="2208071"/>
            <a:ext cx="2074094" cy="338554"/>
          </a:xfrm>
          <a:prstGeom prst="rect">
            <a:avLst/>
          </a:prstGeom>
          <a:noFill/>
        </p:spPr>
        <p:txBody>
          <a:bodyPr wrap="none" rtlCol="0">
            <a:spAutoFit/>
          </a:bodyPr>
          <a:lstStyle/>
          <a:p>
            <a:r>
              <a:rPr lang="en-US" sz="1600" dirty="0" smtClean="0"/>
              <a:t>ICIP Program details</a:t>
            </a:r>
            <a:endParaRPr lang="en-US" sz="1600" dirty="0"/>
          </a:p>
        </p:txBody>
      </p:sp>
      <p:sp>
        <p:nvSpPr>
          <p:cNvPr id="11" name="TextBox 10"/>
          <p:cNvSpPr txBox="1"/>
          <p:nvPr/>
        </p:nvSpPr>
        <p:spPr>
          <a:xfrm>
            <a:off x="9668552" y="3810961"/>
            <a:ext cx="2523448" cy="1015663"/>
          </a:xfrm>
          <a:prstGeom prst="rect">
            <a:avLst/>
          </a:prstGeom>
          <a:noFill/>
        </p:spPr>
        <p:txBody>
          <a:bodyPr wrap="none" rtlCol="0">
            <a:spAutoFit/>
          </a:bodyPr>
          <a:lstStyle/>
          <a:p>
            <a:r>
              <a:rPr lang="en-US" sz="1200" b="1" dirty="0" smtClean="0"/>
              <a:t>Special session 13 : </a:t>
            </a:r>
            <a:r>
              <a:rPr lang="en-US" sz="1200" dirty="0" smtClean="0"/>
              <a:t>Explainable </a:t>
            </a:r>
          </a:p>
          <a:p>
            <a:r>
              <a:rPr lang="en-US" sz="1200" dirty="0" smtClean="0"/>
              <a:t>Machine Learning in Image </a:t>
            </a:r>
          </a:p>
          <a:p>
            <a:r>
              <a:rPr lang="en-US" sz="1200" dirty="0" smtClean="0"/>
              <a:t>Processing</a:t>
            </a:r>
          </a:p>
          <a:p>
            <a:r>
              <a:rPr lang="en-US" sz="1200" b="1" dirty="0" smtClean="0"/>
              <a:t>Time :</a:t>
            </a:r>
            <a:r>
              <a:rPr lang="en-US" sz="1200" dirty="0" smtClean="0"/>
              <a:t> Wednesday, 28 October, </a:t>
            </a:r>
          </a:p>
          <a:p>
            <a:r>
              <a:rPr lang="en-US" sz="1200" dirty="0" smtClean="0"/>
              <a:t>16:00 – 18:25</a:t>
            </a:r>
            <a:endParaRPr lang="en-US" sz="1200" dirty="0"/>
          </a:p>
        </p:txBody>
      </p:sp>
      <p:pic>
        <p:nvPicPr>
          <p:cNvPr id="12" name="Google Shape;97;p18"/>
          <p:cNvPicPr preferRelativeResize="0"/>
          <p:nvPr/>
        </p:nvPicPr>
        <p:blipFill>
          <a:blip r:embed="rId6">
            <a:alphaModFix/>
          </a:blip>
          <a:stretch>
            <a:fillRect/>
          </a:stretch>
        </p:blipFill>
        <p:spPr>
          <a:xfrm>
            <a:off x="2223957" y="2334711"/>
            <a:ext cx="1995054" cy="2141730"/>
          </a:xfrm>
          <a:prstGeom prst="rect">
            <a:avLst/>
          </a:prstGeom>
          <a:noFill/>
          <a:ln>
            <a:noFill/>
          </a:ln>
        </p:spPr>
      </p:pic>
      <p:pic>
        <p:nvPicPr>
          <p:cNvPr id="13" name="Google Shape;91;p18"/>
          <p:cNvPicPr preferRelativeResize="0"/>
          <p:nvPr/>
        </p:nvPicPr>
        <p:blipFill>
          <a:blip r:embed="rId7">
            <a:alphaModFix/>
          </a:blip>
          <a:stretch>
            <a:fillRect/>
          </a:stretch>
        </p:blipFill>
        <p:spPr>
          <a:xfrm>
            <a:off x="6920648" y="2334711"/>
            <a:ext cx="2036618" cy="2141730"/>
          </a:xfrm>
          <a:prstGeom prst="rect">
            <a:avLst/>
          </a:prstGeom>
          <a:noFill/>
          <a:ln>
            <a:noFill/>
          </a:ln>
        </p:spPr>
      </p:pic>
      <p:sp>
        <p:nvSpPr>
          <p:cNvPr id="3" name="Right Arrow 2"/>
          <p:cNvSpPr/>
          <p:nvPr/>
        </p:nvSpPr>
        <p:spPr>
          <a:xfrm>
            <a:off x="4330931" y="3250276"/>
            <a:ext cx="2502131" cy="36576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 name="TextBox 3"/>
          <p:cNvSpPr txBox="1"/>
          <p:nvPr/>
        </p:nvSpPr>
        <p:spPr>
          <a:xfrm>
            <a:off x="4301600" y="2943911"/>
            <a:ext cx="2531462" cy="923330"/>
          </a:xfrm>
          <a:prstGeom prst="rect">
            <a:avLst/>
          </a:prstGeom>
          <a:noFill/>
        </p:spPr>
        <p:txBody>
          <a:bodyPr wrap="none" rtlCol="0">
            <a:spAutoFit/>
          </a:bodyPr>
          <a:lstStyle/>
          <a:p>
            <a:r>
              <a:rPr lang="en-US" dirty="0" smtClean="0"/>
              <a:t>Grad-CAM explanation</a:t>
            </a:r>
          </a:p>
          <a:p>
            <a:endParaRPr lang="en-US" dirty="0"/>
          </a:p>
          <a:p>
            <a:pPr algn="ctr"/>
            <a:r>
              <a:rPr lang="en-US" dirty="0" smtClean="0"/>
              <a:t>for  the image</a:t>
            </a:r>
            <a:endParaRPr lang="en-US" dirty="0"/>
          </a:p>
        </p:txBody>
      </p:sp>
    </p:spTree>
    <p:extLst>
      <p:ext uri="{BB962C8B-B14F-4D97-AF65-F5344CB8AC3E}">
        <p14:creationId xmlns:p14="http://schemas.microsoft.com/office/powerpoint/2010/main" val="1568700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11</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Top-Down Expectancy-Mismatch</a:t>
            </a:r>
            <a:br>
              <a:rPr lang="en-US" dirty="0" smtClean="0">
                <a:latin typeface="+mj-lt"/>
                <a:cs typeface="+mj-lt"/>
              </a:rPr>
            </a:br>
            <a:r>
              <a:rPr lang="en-US" sz="2700" dirty="0" smtClean="0">
                <a:latin typeface="+mj-lt"/>
                <a:cs typeface="+mj-lt"/>
              </a:rPr>
              <a:t>Motivation</a:t>
            </a:r>
            <a:endParaRPr lang="en-US" sz="2700" dirty="0">
              <a:latin typeface="+mj-lt"/>
              <a:cs typeface="+mj-lt"/>
            </a:endParaRPr>
          </a:p>
        </p:txBody>
      </p:sp>
      <p:sp>
        <p:nvSpPr>
          <p:cNvPr id="42" name="TextBox 41"/>
          <p:cNvSpPr txBox="1"/>
          <p:nvPr/>
        </p:nvSpPr>
        <p:spPr>
          <a:xfrm>
            <a:off x="2136371" y="1069093"/>
            <a:ext cx="748145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70C0"/>
                </a:solidFill>
              </a:rPr>
              <a:t>What does Top-Down Expectancy-Mismatch give us?</a:t>
            </a:r>
            <a:endParaRPr lang="en-US" b="1" dirty="0">
              <a:solidFill>
                <a:srgbClr val="0070C0"/>
              </a:solidFill>
            </a:endParaRPr>
          </a:p>
        </p:txBody>
      </p:sp>
      <p:sp>
        <p:nvSpPr>
          <p:cNvPr id="7" name="TextBox 6"/>
          <p:cNvSpPr txBox="1"/>
          <p:nvPr/>
        </p:nvSpPr>
        <p:spPr>
          <a:xfrm>
            <a:off x="1856286" y="5794730"/>
            <a:ext cx="8041624" cy="923330"/>
          </a:xfrm>
          <a:prstGeom prst="rect">
            <a:avLst/>
          </a:prstGeom>
          <a:noFill/>
        </p:spPr>
        <p:txBody>
          <a:bodyPr wrap="none" rtlCol="0">
            <a:spAutoFit/>
          </a:bodyPr>
          <a:lstStyle/>
          <a:p>
            <a:pPr algn="ctr"/>
            <a:r>
              <a:rPr lang="en-US" dirty="0" smtClean="0"/>
              <a:t>Concurrent submission at ICIP : Contrastive explanations in Neural Networks</a:t>
            </a:r>
          </a:p>
          <a:p>
            <a:pPr algn="ctr"/>
            <a:r>
              <a:rPr lang="en-US" dirty="0" smtClean="0"/>
              <a:t>Paper : </a:t>
            </a:r>
            <a:r>
              <a:rPr lang="de-DE" dirty="0">
                <a:hlinkClick r:id="rId3"/>
              </a:rPr>
              <a:t>https://</a:t>
            </a:r>
            <a:r>
              <a:rPr lang="de-DE" dirty="0" err="1">
                <a:hlinkClick r:id="rId3"/>
              </a:rPr>
              <a:t>arxiv.org</a:t>
            </a:r>
            <a:r>
              <a:rPr lang="de-DE" dirty="0">
                <a:hlinkClick r:id="rId3"/>
              </a:rPr>
              <a:t>/</a:t>
            </a:r>
            <a:r>
              <a:rPr lang="de-DE" dirty="0" err="1">
                <a:hlinkClick r:id="rId3"/>
              </a:rPr>
              <a:t>abs</a:t>
            </a:r>
            <a:r>
              <a:rPr lang="de-DE" dirty="0">
                <a:hlinkClick r:id="rId3"/>
              </a:rPr>
              <a:t>/2008.00178</a:t>
            </a:r>
            <a:endParaRPr lang="en-US" dirty="0" smtClean="0"/>
          </a:p>
          <a:p>
            <a:pPr algn="ctr"/>
            <a:r>
              <a:rPr lang="en-US" dirty="0" smtClean="0"/>
              <a:t>Codes : </a:t>
            </a:r>
            <a:r>
              <a:rPr lang="en-US" u="sng" dirty="0">
                <a:solidFill>
                  <a:srgbClr val="0070C0"/>
                </a:solidFill>
                <a:hlinkClick r:id="rId4"/>
              </a:rPr>
              <a:t>https://github.com/olivesgatech/Contrastive-Explanations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6626" y="2436399"/>
            <a:ext cx="1546412" cy="1546412"/>
          </a:xfrm>
          <a:prstGeom prst="rect">
            <a:avLst/>
          </a:prstGeom>
        </p:spPr>
      </p:pic>
      <p:sp>
        <p:nvSpPr>
          <p:cNvPr id="10" name="TextBox 9"/>
          <p:cNvSpPr txBox="1"/>
          <p:nvPr/>
        </p:nvSpPr>
        <p:spPr>
          <a:xfrm>
            <a:off x="9862785" y="2208071"/>
            <a:ext cx="2074094" cy="338554"/>
          </a:xfrm>
          <a:prstGeom prst="rect">
            <a:avLst/>
          </a:prstGeom>
          <a:noFill/>
        </p:spPr>
        <p:txBody>
          <a:bodyPr wrap="none" rtlCol="0">
            <a:spAutoFit/>
          </a:bodyPr>
          <a:lstStyle/>
          <a:p>
            <a:r>
              <a:rPr lang="en-US" sz="1600" dirty="0" smtClean="0"/>
              <a:t>ICIP Program details</a:t>
            </a:r>
            <a:endParaRPr lang="en-US" sz="1600" dirty="0"/>
          </a:p>
        </p:txBody>
      </p:sp>
      <p:sp>
        <p:nvSpPr>
          <p:cNvPr id="11" name="TextBox 10"/>
          <p:cNvSpPr txBox="1"/>
          <p:nvPr/>
        </p:nvSpPr>
        <p:spPr>
          <a:xfrm>
            <a:off x="9668552" y="3810961"/>
            <a:ext cx="2523448" cy="1015663"/>
          </a:xfrm>
          <a:prstGeom prst="rect">
            <a:avLst/>
          </a:prstGeom>
          <a:noFill/>
        </p:spPr>
        <p:txBody>
          <a:bodyPr wrap="none" rtlCol="0">
            <a:spAutoFit/>
          </a:bodyPr>
          <a:lstStyle/>
          <a:p>
            <a:r>
              <a:rPr lang="en-US" sz="1200" b="1" dirty="0" smtClean="0"/>
              <a:t>Special session 13 : </a:t>
            </a:r>
            <a:r>
              <a:rPr lang="en-US" sz="1200" dirty="0" smtClean="0"/>
              <a:t>Explainable </a:t>
            </a:r>
          </a:p>
          <a:p>
            <a:r>
              <a:rPr lang="en-US" sz="1200" dirty="0" smtClean="0"/>
              <a:t>Machine Learning in Image </a:t>
            </a:r>
          </a:p>
          <a:p>
            <a:r>
              <a:rPr lang="en-US" sz="1200" dirty="0" smtClean="0"/>
              <a:t>Processing</a:t>
            </a:r>
          </a:p>
          <a:p>
            <a:r>
              <a:rPr lang="en-US" sz="1200" b="1" dirty="0" smtClean="0"/>
              <a:t>Time :</a:t>
            </a:r>
            <a:r>
              <a:rPr lang="en-US" sz="1200" dirty="0" smtClean="0"/>
              <a:t> Wednesday, 28 October, </a:t>
            </a:r>
          </a:p>
          <a:p>
            <a:r>
              <a:rPr lang="en-US" sz="1200" dirty="0" smtClean="0"/>
              <a:t>16:00 – 18:25</a:t>
            </a:r>
            <a:endParaRPr lang="en-US" sz="1200" dirty="0"/>
          </a:p>
        </p:txBody>
      </p:sp>
      <p:pic>
        <p:nvPicPr>
          <p:cNvPr id="12" name="Google Shape;97;p18"/>
          <p:cNvPicPr preferRelativeResize="0"/>
          <p:nvPr/>
        </p:nvPicPr>
        <p:blipFill>
          <a:blip r:embed="rId6">
            <a:alphaModFix/>
          </a:blip>
          <a:stretch>
            <a:fillRect/>
          </a:stretch>
        </p:blipFill>
        <p:spPr>
          <a:xfrm>
            <a:off x="2223957" y="2334711"/>
            <a:ext cx="1995054" cy="2141730"/>
          </a:xfrm>
          <a:prstGeom prst="rect">
            <a:avLst/>
          </a:prstGeom>
          <a:noFill/>
          <a:ln>
            <a:noFill/>
          </a:ln>
        </p:spPr>
      </p:pic>
      <p:sp>
        <p:nvSpPr>
          <p:cNvPr id="3" name="Right Arrow 2"/>
          <p:cNvSpPr/>
          <p:nvPr/>
        </p:nvSpPr>
        <p:spPr>
          <a:xfrm>
            <a:off x="4330931" y="3250276"/>
            <a:ext cx="2502131" cy="36576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 name="TextBox 3"/>
          <p:cNvSpPr txBox="1"/>
          <p:nvPr/>
        </p:nvSpPr>
        <p:spPr>
          <a:xfrm>
            <a:off x="4217664" y="2943911"/>
            <a:ext cx="2702984" cy="923330"/>
          </a:xfrm>
          <a:prstGeom prst="rect">
            <a:avLst/>
          </a:prstGeom>
          <a:noFill/>
        </p:spPr>
        <p:txBody>
          <a:bodyPr wrap="none" rtlCol="0">
            <a:spAutoFit/>
          </a:bodyPr>
          <a:lstStyle/>
          <a:p>
            <a:r>
              <a:rPr lang="en-US" dirty="0" smtClean="0"/>
              <a:t>Contrastive explanation</a:t>
            </a:r>
          </a:p>
          <a:p>
            <a:endParaRPr lang="en-US" dirty="0"/>
          </a:p>
          <a:p>
            <a:pPr algn="ctr"/>
            <a:r>
              <a:rPr lang="en-US" dirty="0"/>
              <a:t>f</a:t>
            </a:r>
            <a:r>
              <a:rPr lang="en-US" dirty="0" smtClean="0"/>
              <a:t>or `Why not Flamingo?’</a:t>
            </a:r>
            <a:endParaRPr lang="en-US" dirty="0"/>
          </a:p>
        </p:txBody>
      </p:sp>
      <p:pic>
        <p:nvPicPr>
          <p:cNvPr id="14" name="Google Shape;92;p18"/>
          <p:cNvPicPr preferRelativeResize="0"/>
          <p:nvPr/>
        </p:nvPicPr>
        <p:blipFill>
          <a:blip r:embed="rId7">
            <a:alphaModFix/>
          </a:blip>
          <a:stretch>
            <a:fillRect/>
          </a:stretch>
        </p:blipFill>
        <p:spPr>
          <a:xfrm>
            <a:off x="6907029" y="2334711"/>
            <a:ext cx="1993707" cy="2141730"/>
          </a:xfrm>
          <a:prstGeom prst="rect">
            <a:avLst/>
          </a:prstGeom>
          <a:noFill/>
          <a:ln>
            <a:noFill/>
          </a:ln>
        </p:spPr>
      </p:pic>
      <p:sp>
        <p:nvSpPr>
          <p:cNvPr id="2" name="Rectangle 1"/>
          <p:cNvSpPr/>
          <p:nvPr/>
        </p:nvSpPr>
        <p:spPr>
          <a:xfrm>
            <a:off x="3138054" y="4811032"/>
            <a:ext cx="5478087" cy="68995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Expectancy-mismatch between Flamingo </a:t>
            </a:r>
            <a:r>
              <a:rPr lang="en-US" smtClean="0"/>
              <a:t>and Input</a:t>
            </a:r>
            <a:endParaRPr lang="en-US"/>
          </a:p>
        </p:txBody>
      </p:sp>
    </p:spTree>
    <p:extLst>
      <p:ext uri="{BB962C8B-B14F-4D97-AF65-F5344CB8AC3E}">
        <p14:creationId xmlns:p14="http://schemas.microsoft.com/office/powerpoint/2010/main" val="6699553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12</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Top-Down Expectancy-Mismatch</a:t>
            </a:r>
            <a:br>
              <a:rPr lang="en-US" dirty="0" smtClean="0">
                <a:latin typeface="+mj-lt"/>
                <a:cs typeface="+mj-lt"/>
              </a:rPr>
            </a:br>
            <a:r>
              <a:rPr lang="en-US" sz="2700" dirty="0" smtClean="0">
                <a:latin typeface="+mj-lt"/>
                <a:cs typeface="+mj-lt"/>
              </a:rPr>
              <a:t>Motivation</a:t>
            </a:r>
            <a:endParaRPr lang="en-US" sz="2700" dirty="0">
              <a:latin typeface="+mj-lt"/>
              <a:cs typeface="+mj-lt"/>
            </a:endParaRPr>
          </a:p>
        </p:txBody>
      </p:sp>
      <p:sp>
        <p:nvSpPr>
          <p:cNvPr id="42" name="TextBox 41"/>
          <p:cNvSpPr txBox="1"/>
          <p:nvPr/>
        </p:nvSpPr>
        <p:spPr>
          <a:xfrm>
            <a:off x="2136371" y="1069093"/>
            <a:ext cx="748145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70C0"/>
                </a:solidFill>
              </a:rPr>
              <a:t>What does Top-Down Expectancy-Mismatch give us?</a:t>
            </a:r>
            <a:endParaRPr lang="en-US" b="1" dirty="0">
              <a:solidFill>
                <a:srgbClr val="0070C0"/>
              </a:solidFill>
            </a:endParaRPr>
          </a:p>
        </p:txBody>
      </p:sp>
      <p:sp>
        <p:nvSpPr>
          <p:cNvPr id="7" name="TextBox 6"/>
          <p:cNvSpPr txBox="1"/>
          <p:nvPr/>
        </p:nvSpPr>
        <p:spPr>
          <a:xfrm>
            <a:off x="1856286" y="5794730"/>
            <a:ext cx="8041624" cy="923330"/>
          </a:xfrm>
          <a:prstGeom prst="rect">
            <a:avLst/>
          </a:prstGeom>
          <a:noFill/>
        </p:spPr>
        <p:txBody>
          <a:bodyPr wrap="none" rtlCol="0">
            <a:spAutoFit/>
          </a:bodyPr>
          <a:lstStyle/>
          <a:p>
            <a:pPr algn="ctr"/>
            <a:r>
              <a:rPr lang="en-US" dirty="0" smtClean="0"/>
              <a:t>Concurrent submission at ICIP : Contrastive explanations in Neural Networks</a:t>
            </a:r>
          </a:p>
          <a:p>
            <a:pPr algn="ctr"/>
            <a:r>
              <a:rPr lang="en-US" dirty="0" smtClean="0"/>
              <a:t>Paper : </a:t>
            </a:r>
            <a:r>
              <a:rPr lang="de-DE" dirty="0">
                <a:hlinkClick r:id="rId3"/>
              </a:rPr>
              <a:t>https://</a:t>
            </a:r>
            <a:r>
              <a:rPr lang="de-DE" dirty="0" err="1">
                <a:hlinkClick r:id="rId3"/>
              </a:rPr>
              <a:t>arxiv.org</a:t>
            </a:r>
            <a:r>
              <a:rPr lang="de-DE" dirty="0">
                <a:hlinkClick r:id="rId3"/>
              </a:rPr>
              <a:t>/</a:t>
            </a:r>
            <a:r>
              <a:rPr lang="de-DE" dirty="0" err="1">
                <a:hlinkClick r:id="rId3"/>
              </a:rPr>
              <a:t>abs</a:t>
            </a:r>
            <a:r>
              <a:rPr lang="de-DE" dirty="0">
                <a:hlinkClick r:id="rId3"/>
              </a:rPr>
              <a:t>/2008.00178</a:t>
            </a:r>
            <a:endParaRPr lang="en-US" dirty="0" smtClean="0"/>
          </a:p>
          <a:p>
            <a:pPr algn="ctr"/>
            <a:r>
              <a:rPr lang="en-US" dirty="0" smtClean="0"/>
              <a:t>Codes : </a:t>
            </a:r>
            <a:r>
              <a:rPr lang="en-US" u="sng" dirty="0">
                <a:solidFill>
                  <a:srgbClr val="0070C0"/>
                </a:solidFill>
                <a:hlinkClick r:id="rId4"/>
              </a:rPr>
              <a:t>https://github.com/olivesgatech/Contrastive-Explanations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6626" y="2436399"/>
            <a:ext cx="1546412" cy="1546412"/>
          </a:xfrm>
          <a:prstGeom prst="rect">
            <a:avLst/>
          </a:prstGeom>
        </p:spPr>
      </p:pic>
      <p:sp>
        <p:nvSpPr>
          <p:cNvPr id="10" name="TextBox 9"/>
          <p:cNvSpPr txBox="1"/>
          <p:nvPr/>
        </p:nvSpPr>
        <p:spPr>
          <a:xfrm>
            <a:off x="9862785" y="2208071"/>
            <a:ext cx="2074094" cy="338554"/>
          </a:xfrm>
          <a:prstGeom prst="rect">
            <a:avLst/>
          </a:prstGeom>
          <a:noFill/>
        </p:spPr>
        <p:txBody>
          <a:bodyPr wrap="none" rtlCol="0">
            <a:spAutoFit/>
          </a:bodyPr>
          <a:lstStyle/>
          <a:p>
            <a:r>
              <a:rPr lang="en-US" sz="1600" dirty="0" smtClean="0"/>
              <a:t>ICIP Program details</a:t>
            </a:r>
            <a:endParaRPr lang="en-US" sz="1600" dirty="0"/>
          </a:p>
        </p:txBody>
      </p:sp>
      <p:sp>
        <p:nvSpPr>
          <p:cNvPr id="11" name="TextBox 10"/>
          <p:cNvSpPr txBox="1"/>
          <p:nvPr/>
        </p:nvSpPr>
        <p:spPr>
          <a:xfrm>
            <a:off x="9668552" y="3810961"/>
            <a:ext cx="2523448" cy="1015663"/>
          </a:xfrm>
          <a:prstGeom prst="rect">
            <a:avLst/>
          </a:prstGeom>
          <a:noFill/>
        </p:spPr>
        <p:txBody>
          <a:bodyPr wrap="none" rtlCol="0">
            <a:spAutoFit/>
          </a:bodyPr>
          <a:lstStyle/>
          <a:p>
            <a:r>
              <a:rPr lang="en-US" sz="1200" b="1" dirty="0" smtClean="0"/>
              <a:t>Special session 13 : </a:t>
            </a:r>
            <a:r>
              <a:rPr lang="en-US" sz="1200" dirty="0" smtClean="0"/>
              <a:t>Explainable </a:t>
            </a:r>
          </a:p>
          <a:p>
            <a:r>
              <a:rPr lang="en-US" sz="1200" dirty="0" smtClean="0"/>
              <a:t>Machine Learning in Image </a:t>
            </a:r>
          </a:p>
          <a:p>
            <a:r>
              <a:rPr lang="en-US" sz="1200" dirty="0" smtClean="0"/>
              <a:t>Processing</a:t>
            </a:r>
          </a:p>
          <a:p>
            <a:r>
              <a:rPr lang="en-US" sz="1200" b="1" dirty="0" smtClean="0"/>
              <a:t>Time :</a:t>
            </a:r>
            <a:r>
              <a:rPr lang="en-US" sz="1200" dirty="0" smtClean="0"/>
              <a:t> Wednesday, 28 October, </a:t>
            </a:r>
          </a:p>
          <a:p>
            <a:r>
              <a:rPr lang="en-US" sz="1200" dirty="0" smtClean="0"/>
              <a:t>16:00 – 18:25</a:t>
            </a:r>
            <a:endParaRPr lang="en-US" sz="1200" dirty="0"/>
          </a:p>
        </p:txBody>
      </p:sp>
      <p:pic>
        <p:nvPicPr>
          <p:cNvPr id="12" name="Google Shape;97;p18"/>
          <p:cNvPicPr preferRelativeResize="0"/>
          <p:nvPr/>
        </p:nvPicPr>
        <p:blipFill>
          <a:blip r:embed="rId6">
            <a:alphaModFix/>
          </a:blip>
          <a:stretch>
            <a:fillRect/>
          </a:stretch>
        </p:blipFill>
        <p:spPr>
          <a:xfrm>
            <a:off x="2223957" y="2334711"/>
            <a:ext cx="1995054" cy="2141730"/>
          </a:xfrm>
          <a:prstGeom prst="rect">
            <a:avLst/>
          </a:prstGeom>
          <a:noFill/>
          <a:ln>
            <a:noFill/>
          </a:ln>
        </p:spPr>
      </p:pic>
      <p:sp>
        <p:nvSpPr>
          <p:cNvPr id="3" name="Right Arrow 2"/>
          <p:cNvSpPr/>
          <p:nvPr/>
        </p:nvSpPr>
        <p:spPr>
          <a:xfrm>
            <a:off x="4330931" y="3250276"/>
            <a:ext cx="2502131" cy="36576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 name="TextBox 3"/>
          <p:cNvSpPr txBox="1"/>
          <p:nvPr/>
        </p:nvSpPr>
        <p:spPr>
          <a:xfrm>
            <a:off x="4217664" y="2943911"/>
            <a:ext cx="2595582" cy="923330"/>
          </a:xfrm>
          <a:prstGeom prst="rect">
            <a:avLst/>
          </a:prstGeom>
          <a:noFill/>
        </p:spPr>
        <p:txBody>
          <a:bodyPr wrap="none" rtlCol="0">
            <a:spAutoFit/>
          </a:bodyPr>
          <a:lstStyle/>
          <a:p>
            <a:r>
              <a:rPr lang="en-US" dirty="0" smtClean="0"/>
              <a:t>Contrastive explanation</a:t>
            </a:r>
          </a:p>
          <a:p>
            <a:endParaRPr lang="en-US" dirty="0"/>
          </a:p>
          <a:p>
            <a:pPr algn="ctr"/>
            <a:r>
              <a:rPr lang="en-US" dirty="0"/>
              <a:t>f</a:t>
            </a:r>
            <a:r>
              <a:rPr lang="en-US" dirty="0" smtClean="0"/>
              <a:t>or `Why not Crane?’</a:t>
            </a:r>
            <a:endParaRPr lang="en-US" dirty="0"/>
          </a:p>
        </p:txBody>
      </p:sp>
      <p:pic>
        <p:nvPicPr>
          <p:cNvPr id="14" name="Google Shape;92;p18"/>
          <p:cNvPicPr preferRelativeResize="0"/>
          <p:nvPr/>
        </p:nvPicPr>
        <p:blipFill>
          <a:blip r:embed="rId7">
            <a:alphaModFix/>
          </a:blip>
          <a:stretch>
            <a:fillRect/>
          </a:stretch>
        </p:blipFill>
        <p:spPr>
          <a:xfrm>
            <a:off x="6907029" y="2334711"/>
            <a:ext cx="1993707" cy="2141730"/>
          </a:xfrm>
          <a:prstGeom prst="rect">
            <a:avLst/>
          </a:prstGeom>
          <a:noFill/>
          <a:ln>
            <a:noFill/>
          </a:ln>
        </p:spPr>
      </p:pic>
      <p:pic>
        <p:nvPicPr>
          <p:cNvPr id="13" name="Google Shape;93;p18"/>
          <p:cNvPicPr preferRelativeResize="0"/>
          <p:nvPr/>
        </p:nvPicPr>
        <p:blipFill>
          <a:blip r:embed="rId8">
            <a:alphaModFix/>
          </a:blip>
          <a:stretch>
            <a:fillRect/>
          </a:stretch>
        </p:blipFill>
        <p:spPr>
          <a:xfrm>
            <a:off x="6907028" y="2334711"/>
            <a:ext cx="1993707" cy="2141730"/>
          </a:xfrm>
          <a:prstGeom prst="rect">
            <a:avLst/>
          </a:prstGeom>
          <a:noFill/>
          <a:ln>
            <a:noFill/>
          </a:ln>
        </p:spPr>
      </p:pic>
      <p:sp>
        <p:nvSpPr>
          <p:cNvPr id="15" name="Rectangle 14"/>
          <p:cNvSpPr/>
          <p:nvPr/>
        </p:nvSpPr>
        <p:spPr>
          <a:xfrm>
            <a:off x="3138054" y="4811032"/>
            <a:ext cx="5478087" cy="68995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Expectancy-mismatch between Crane and Input</a:t>
            </a:r>
            <a:endParaRPr lang="en-US" dirty="0"/>
          </a:p>
        </p:txBody>
      </p:sp>
    </p:spTree>
    <p:extLst>
      <p:ext uri="{BB962C8B-B14F-4D97-AF65-F5344CB8AC3E}">
        <p14:creationId xmlns:p14="http://schemas.microsoft.com/office/powerpoint/2010/main" val="1324062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13</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Top-Down Expectancy-Mismatch</a:t>
            </a:r>
            <a:br>
              <a:rPr lang="en-US" dirty="0" smtClean="0">
                <a:latin typeface="+mj-lt"/>
                <a:cs typeface="+mj-lt"/>
              </a:rPr>
            </a:br>
            <a:r>
              <a:rPr lang="en-US" sz="2700" dirty="0" smtClean="0">
                <a:latin typeface="+mj-lt"/>
                <a:cs typeface="+mj-lt"/>
              </a:rPr>
              <a:t>Motivation</a:t>
            </a:r>
            <a:endParaRPr lang="en-US" sz="2700" dirty="0">
              <a:latin typeface="+mj-lt"/>
              <a:cs typeface="+mj-lt"/>
            </a:endParaRPr>
          </a:p>
        </p:txBody>
      </p:sp>
      <p:sp>
        <p:nvSpPr>
          <p:cNvPr id="42" name="TextBox 41"/>
          <p:cNvSpPr txBox="1"/>
          <p:nvPr/>
        </p:nvSpPr>
        <p:spPr>
          <a:xfrm>
            <a:off x="2136371" y="1069093"/>
            <a:ext cx="748145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70C0"/>
                </a:solidFill>
              </a:rPr>
              <a:t>What does Top-Down Expectancy-Mismatch give us?</a:t>
            </a:r>
            <a:endParaRPr lang="en-US" b="1" dirty="0">
              <a:solidFill>
                <a:srgbClr val="0070C0"/>
              </a:solidFill>
            </a:endParaRPr>
          </a:p>
        </p:txBody>
      </p:sp>
      <p:sp>
        <p:nvSpPr>
          <p:cNvPr id="7" name="TextBox 6"/>
          <p:cNvSpPr txBox="1"/>
          <p:nvPr/>
        </p:nvSpPr>
        <p:spPr>
          <a:xfrm>
            <a:off x="1856286" y="5794730"/>
            <a:ext cx="8041624" cy="923330"/>
          </a:xfrm>
          <a:prstGeom prst="rect">
            <a:avLst/>
          </a:prstGeom>
          <a:noFill/>
        </p:spPr>
        <p:txBody>
          <a:bodyPr wrap="none" rtlCol="0">
            <a:spAutoFit/>
          </a:bodyPr>
          <a:lstStyle/>
          <a:p>
            <a:pPr algn="ctr"/>
            <a:r>
              <a:rPr lang="en-US" dirty="0" smtClean="0"/>
              <a:t>Concurrent submission at ICIP : Contrastive explanations in Neural Networks</a:t>
            </a:r>
          </a:p>
          <a:p>
            <a:pPr algn="ctr"/>
            <a:r>
              <a:rPr lang="en-US" dirty="0" smtClean="0"/>
              <a:t>Paper : </a:t>
            </a:r>
            <a:r>
              <a:rPr lang="de-DE" dirty="0">
                <a:hlinkClick r:id="rId3"/>
              </a:rPr>
              <a:t>https://</a:t>
            </a:r>
            <a:r>
              <a:rPr lang="de-DE" dirty="0" err="1">
                <a:hlinkClick r:id="rId3"/>
              </a:rPr>
              <a:t>arxiv.org</a:t>
            </a:r>
            <a:r>
              <a:rPr lang="de-DE" dirty="0">
                <a:hlinkClick r:id="rId3"/>
              </a:rPr>
              <a:t>/</a:t>
            </a:r>
            <a:r>
              <a:rPr lang="de-DE" dirty="0" err="1">
                <a:hlinkClick r:id="rId3"/>
              </a:rPr>
              <a:t>abs</a:t>
            </a:r>
            <a:r>
              <a:rPr lang="de-DE" dirty="0">
                <a:hlinkClick r:id="rId3"/>
              </a:rPr>
              <a:t>/2008.00178</a:t>
            </a:r>
            <a:endParaRPr lang="en-US" dirty="0" smtClean="0"/>
          </a:p>
          <a:p>
            <a:pPr algn="ctr"/>
            <a:r>
              <a:rPr lang="en-US" dirty="0" smtClean="0"/>
              <a:t>Codes : </a:t>
            </a:r>
            <a:r>
              <a:rPr lang="en-US" u="sng" dirty="0">
                <a:solidFill>
                  <a:srgbClr val="0070C0"/>
                </a:solidFill>
                <a:hlinkClick r:id="rId4"/>
              </a:rPr>
              <a:t>https://github.com/olivesgatech/Contrastive-Explanations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6626" y="2436399"/>
            <a:ext cx="1546412" cy="1546412"/>
          </a:xfrm>
          <a:prstGeom prst="rect">
            <a:avLst/>
          </a:prstGeom>
        </p:spPr>
      </p:pic>
      <p:sp>
        <p:nvSpPr>
          <p:cNvPr id="10" name="TextBox 9"/>
          <p:cNvSpPr txBox="1"/>
          <p:nvPr/>
        </p:nvSpPr>
        <p:spPr>
          <a:xfrm>
            <a:off x="9862785" y="2208071"/>
            <a:ext cx="2074094" cy="338554"/>
          </a:xfrm>
          <a:prstGeom prst="rect">
            <a:avLst/>
          </a:prstGeom>
          <a:noFill/>
        </p:spPr>
        <p:txBody>
          <a:bodyPr wrap="none" rtlCol="0">
            <a:spAutoFit/>
          </a:bodyPr>
          <a:lstStyle/>
          <a:p>
            <a:r>
              <a:rPr lang="en-US" sz="1600" dirty="0" smtClean="0"/>
              <a:t>ICIP Program details</a:t>
            </a:r>
            <a:endParaRPr lang="en-US" sz="1600" dirty="0"/>
          </a:p>
        </p:txBody>
      </p:sp>
      <p:sp>
        <p:nvSpPr>
          <p:cNvPr id="11" name="TextBox 10"/>
          <p:cNvSpPr txBox="1"/>
          <p:nvPr/>
        </p:nvSpPr>
        <p:spPr>
          <a:xfrm>
            <a:off x="9668552" y="3810961"/>
            <a:ext cx="2523448" cy="1015663"/>
          </a:xfrm>
          <a:prstGeom prst="rect">
            <a:avLst/>
          </a:prstGeom>
          <a:noFill/>
        </p:spPr>
        <p:txBody>
          <a:bodyPr wrap="none" rtlCol="0">
            <a:spAutoFit/>
          </a:bodyPr>
          <a:lstStyle/>
          <a:p>
            <a:r>
              <a:rPr lang="en-US" sz="1200" b="1" dirty="0" smtClean="0"/>
              <a:t>Special session 13 : </a:t>
            </a:r>
            <a:r>
              <a:rPr lang="en-US" sz="1200" dirty="0" smtClean="0"/>
              <a:t>Explainable </a:t>
            </a:r>
          </a:p>
          <a:p>
            <a:r>
              <a:rPr lang="en-US" sz="1200" dirty="0" smtClean="0"/>
              <a:t>Machine Learning in Image </a:t>
            </a:r>
          </a:p>
          <a:p>
            <a:r>
              <a:rPr lang="en-US" sz="1200" dirty="0" smtClean="0"/>
              <a:t>Processing</a:t>
            </a:r>
          </a:p>
          <a:p>
            <a:r>
              <a:rPr lang="en-US" sz="1200" b="1" dirty="0" smtClean="0"/>
              <a:t>Time :</a:t>
            </a:r>
            <a:r>
              <a:rPr lang="en-US" sz="1200" dirty="0" smtClean="0"/>
              <a:t> Wednesday, 28 October, </a:t>
            </a:r>
          </a:p>
          <a:p>
            <a:r>
              <a:rPr lang="en-US" sz="1200" dirty="0" smtClean="0"/>
              <a:t>16:00 – 18:25</a:t>
            </a:r>
            <a:endParaRPr lang="en-US" sz="1200" dirty="0"/>
          </a:p>
        </p:txBody>
      </p:sp>
      <p:pic>
        <p:nvPicPr>
          <p:cNvPr id="12" name="Google Shape;97;p18"/>
          <p:cNvPicPr preferRelativeResize="0"/>
          <p:nvPr/>
        </p:nvPicPr>
        <p:blipFill>
          <a:blip r:embed="rId6">
            <a:alphaModFix/>
          </a:blip>
          <a:stretch>
            <a:fillRect/>
          </a:stretch>
        </p:blipFill>
        <p:spPr>
          <a:xfrm>
            <a:off x="2223957" y="2334711"/>
            <a:ext cx="1995054" cy="2141730"/>
          </a:xfrm>
          <a:prstGeom prst="rect">
            <a:avLst/>
          </a:prstGeom>
          <a:noFill/>
          <a:ln>
            <a:noFill/>
          </a:ln>
        </p:spPr>
      </p:pic>
      <p:sp>
        <p:nvSpPr>
          <p:cNvPr id="3" name="Right Arrow 2"/>
          <p:cNvSpPr/>
          <p:nvPr/>
        </p:nvSpPr>
        <p:spPr>
          <a:xfrm>
            <a:off x="4330931" y="3250276"/>
            <a:ext cx="2502131" cy="36576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 name="TextBox 3"/>
          <p:cNvSpPr txBox="1"/>
          <p:nvPr/>
        </p:nvSpPr>
        <p:spPr>
          <a:xfrm>
            <a:off x="4217664" y="2943911"/>
            <a:ext cx="2595582" cy="923330"/>
          </a:xfrm>
          <a:prstGeom prst="rect">
            <a:avLst/>
          </a:prstGeom>
          <a:noFill/>
        </p:spPr>
        <p:txBody>
          <a:bodyPr wrap="none" rtlCol="0">
            <a:spAutoFit/>
          </a:bodyPr>
          <a:lstStyle/>
          <a:p>
            <a:r>
              <a:rPr lang="en-US" dirty="0" smtClean="0"/>
              <a:t>Contrastive explanation</a:t>
            </a:r>
          </a:p>
          <a:p>
            <a:endParaRPr lang="en-US" dirty="0"/>
          </a:p>
          <a:p>
            <a:pPr algn="ctr"/>
            <a:r>
              <a:rPr lang="en-US" dirty="0"/>
              <a:t>f</a:t>
            </a:r>
            <a:r>
              <a:rPr lang="en-US" dirty="0" smtClean="0"/>
              <a:t>or `Why not Pig?’</a:t>
            </a:r>
            <a:endParaRPr lang="en-US" dirty="0"/>
          </a:p>
        </p:txBody>
      </p:sp>
      <p:pic>
        <p:nvPicPr>
          <p:cNvPr id="16" name="Google Shape;95;p18"/>
          <p:cNvPicPr preferRelativeResize="0"/>
          <p:nvPr/>
        </p:nvPicPr>
        <p:blipFill>
          <a:blip r:embed="rId7">
            <a:alphaModFix/>
          </a:blip>
          <a:stretch>
            <a:fillRect/>
          </a:stretch>
        </p:blipFill>
        <p:spPr>
          <a:xfrm>
            <a:off x="6907029" y="2334711"/>
            <a:ext cx="1993707" cy="2141730"/>
          </a:xfrm>
          <a:prstGeom prst="rect">
            <a:avLst/>
          </a:prstGeom>
          <a:noFill/>
          <a:ln>
            <a:noFill/>
          </a:ln>
        </p:spPr>
      </p:pic>
      <p:sp>
        <p:nvSpPr>
          <p:cNvPr id="17" name="Rectangle 16"/>
          <p:cNvSpPr/>
          <p:nvPr/>
        </p:nvSpPr>
        <p:spPr>
          <a:xfrm>
            <a:off x="3138054" y="4811032"/>
            <a:ext cx="5478087" cy="68995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Expectancy-mismatch between Pig and Input</a:t>
            </a:r>
            <a:endParaRPr lang="en-US" dirty="0"/>
          </a:p>
        </p:txBody>
      </p:sp>
    </p:spTree>
    <p:extLst>
      <p:ext uri="{BB962C8B-B14F-4D97-AF65-F5344CB8AC3E}">
        <p14:creationId xmlns:p14="http://schemas.microsoft.com/office/powerpoint/2010/main" val="885259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14</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Top-Down Expectancy-Mismatch</a:t>
            </a:r>
            <a:br>
              <a:rPr lang="en-US" dirty="0" smtClean="0">
                <a:latin typeface="+mj-lt"/>
                <a:cs typeface="+mj-lt"/>
              </a:rPr>
            </a:br>
            <a:r>
              <a:rPr lang="en-US" sz="2700" dirty="0" smtClean="0">
                <a:latin typeface="+mj-lt"/>
                <a:cs typeface="+mj-lt"/>
              </a:rPr>
              <a:t>Motivation</a:t>
            </a:r>
            <a:endParaRPr lang="en-US" sz="2700" dirty="0">
              <a:latin typeface="+mj-lt"/>
              <a:cs typeface="+mj-lt"/>
            </a:endParaRPr>
          </a:p>
        </p:txBody>
      </p:sp>
      <p:sp>
        <p:nvSpPr>
          <p:cNvPr id="42" name="TextBox 41"/>
          <p:cNvSpPr txBox="1"/>
          <p:nvPr/>
        </p:nvSpPr>
        <p:spPr>
          <a:xfrm>
            <a:off x="2136371" y="1069093"/>
            <a:ext cx="748145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70C0"/>
                </a:solidFill>
              </a:rPr>
              <a:t>What does Top-Down Expectancy-Mismatch give us?</a:t>
            </a:r>
            <a:endParaRPr lang="en-US" b="1" dirty="0">
              <a:solidFill>
                <a:srgbClr val="0070C0"/>
              </a:solidFill>
            </a:endParaRPr>
          </a:p>
        </p:txBody>
      </p:sp>
      <p:sp>
        <p:nvSpPr>
          <p:cNvPr id="7" name="TextBox 6"/>
          <p:cNvSpPr txBox="1"/>
          <p:nvPr/>
        </p:nvSpPr>
        <p:spPr>
          <a:xfrm>
            <a:off x="1856286" y="5794730"/>
            <a:ext cx="8041624" cy="923330"/>
          </a:xfrm>
          <a:prstGeom prst="rect">
            <a:avLst/>
          </a:prstGeom>
          <a:noFill/>
        </p:spPr>
        <p:txBody>
          <a:bodyPr wrap="none" rtlCol="0">
            <a:spAutoFit/>
          </a:bodyPr>
          <a:lstStyle/>
          <a:p>
            <a:pPr algn="ctr"/>
            <a:r>
              <a:rPr lang="en-US" dirty="0" smtClean="0"/>
              <a:t>Concurrent submission at ICIP : Contrastive explanations in Neural Networks</a:t>
            </a:r>
          </a:p>
          <a:p>
            <a:pPr algn="ctr"/>
            <a:r>
              <a:rPr lang="en-US" dirty="0" smtClean="0"/>
              <a:t>Paper : </a:t>
            </a:r>
            <a:r>
              <a:rPr lang="de-DE" dirty="0">
                <a:hlinkClick r:id="rId3"/>
              </a:rPr>
              <a:t>https://</a:t>
            </a:r>
            <a:r>
              <a:rPr lang="de-DE" dirty="0" err="1">
                <a:hlinkClick r:id="rId3"/>
              </a:rPr>
              <a:t>arxiv.org</a:t>
            </a:r>
            <a:r>
              <a:rPr lang="de-DE" dirty="0">
                <a:hlinkClick r:id="rId3"/>
              </a:rPr>
              <a:t>/</a:t>
            </a:r>
            <a:r>
              <a:rPr lang="de-DE" dirty="0" err="1">
                <a:hlinkClick r:id="rId3"/>
              </a:rPr>
              <a:t>abs</a:t>
            </a:r>
            <a:r>
              <a:rPr lang="de-DE" dirty="0">
                <a:hlinkClick r:id="rId3"/>
              </a:rPr>
              <a:t>/2008.00178</a:t>
            </a:r>
            <a:endParaRPr lang="en-US" dirty="0" smtClean="0"/>
          </a:p>
          <a:p>
            <a:pPr algn="ctr"/>
            <a:r>
              <a:rPr lang="en-US" dirty="0" smtClean="0"/>
              <a:t>Codes : </a:t>
            </a:r>
            <a:r>
              <a:rPr lang="en-US" u="sng" dirty="0">
                <a:solidFill>
                  <a:srgbClr val="0070C0"/>
                </a:solidFill>
                <a:hlinkClick r:id="rId4"/>
              </a:rPr>
              <a:t>https://github.com/olivesgatech/Contrastive-Explanations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6626" y="2436399"/>
            <a:ext cx="1546412" cy="1546412"/>
          </a:xfrm>
          <a:prstGeom prst="rect">
            <a:avLst/>
          </a:prstGeom>
        </p:spPr>
      </p:pic>
      <p:sp>
        <p:nvSpPr>
          <p:cNvPr id="10" name="TextBox 9"/>
          <p:cNvSpPr txBox="1"/>
          <p:nvPr/>
        </p:nvSpPr>
        <p:spPr>
          <a:xfrm>
            <a:off x="9862785" y="2208071"/>
            <a:ext cx="2074094" cy="338554"/>
          </a:xfrm>
          <a:prstGeom prst="rect">
            <a:avLst/>
          </a:prstGeom>
          <a:noFill/>
        </p:spPr>
        <p:txBody>
          <a:bodyPr wrap="none" rtlCol="0">
            <a:spAutoFit/>
          </a:bodyPr>
          <a:lstStyle/>
          <a:p>
            <a:r>
              <a:rPr lang="en-US" sz="1600" dirty="0" smtClean="0"/>
              <a:t>ICIP Program details</a:t>
            </a:r>
            <a:endParaRPr lang="en-US" sz="1600" dirty="0"/>
          </a:p>
        </p:txBody>
      </p:sp>
      <p:sp>
        <p:nvSpPr>
          <p:cNvPr id="11" name="TextBox 10"/>
          <p:cNvSpPr txBox="1"/>
          <p:nvPr/>
        </p:nvSpPr>
        <p:spPr>
          <a:xfrm>
            <a:off x="9668552" y="3810961"/>
            <a:ext cx="2523448" cy="1015663"/>
          </a:xfrm>
          <a:prstGeom prst="rect">
            <a:avLst/>
          </a:prstGeom>
          <a:noFill/>
        </p:spPr>
        <p:txBody>
          <a:bodyPr wrap="none" rtlCol="0">
            <a:spAutoFit/>
          </a:bodyPr>
          <a:lstStyle/>
          <a:p>
            <a:r>
              <a:rPr lang="en-US" sz="1200" b="1" dirty="0" smtClean="0"/>
              <a:t>Special session 13 : </a:t>
            </a:r>
            <a:r>
              <a:rPr lang="en-US" sz="1200" dirty="0" smtClean="0"/>
              <a:t>Explainable </a:t>
            </a:r>
          </a:p>
          <a:p>
            <a:r>
              <a:rPr lang="en-US" sz="1200" dirty="0" smtClean="0"/>
              <a:t>Machine Learning in Image </a:t>
            </a:r>
          </a:p>
          <a:p>
            <a:r>
              <a:rPr lang="en-US" sz="1200" dirty="0" smtClean="0"/>
              <a:t>Processing</a:t>
            </a:r>
          </a:p>
          <a:p>
            <a:r>
              <a:rPr lang="en-US" sz="1200" b="1" dirty="0" smtClean="0"/>
              <a:t>Time :</a:t>
            </a:r>
            <a:r>
              <a:rPr lang="en-US" sz="1200" dirty="0" smtClean="0"/>
              <a:t> Wednesday, 28 October, </a:t>
            </a:r>
          </a:p>
          <a:p>
            <a:r>
              <a:rPr lang="en-US" sz="1200" dirty="0" smtClean="0"/>
              <a:t>16:00 – 18:25</a:t>
            </a:r>
            <a:endParaRPr lang="en-US" sz="1200" dirty="0"/>
          </a:p>
        </p:txBody>
      </p:sp>
      <p:pic>
        <p:nvPicPr>
          <p:cNvPr id="12" name="Google Shape;97;p18"/>
          <p:cNvPicPr preferRelativeResize="0"/>
          <p:nvPr/>
        </p:nvPicPr>
        <p:blipFill>
          <a:blip r:embed="rId6">
            <a:alphaModFix/>
          </a:blip>
          <a:stretch>
            <a:fillRect/>
          </a:stretch>
        </p:blipFill>
        <p:spPr>
          <a:xfrm>
            <a:off x="2223957" y="2334711"/>
            <a:ext cx="1995054" cy="2141730"/>
          </a:xfrm>
          <a:prstGeom prst="rect">
            <a:avLst/>
          </a:prstGeom>
          <a:noFill/>
          <a:ln>
            <a:noFill/>
          </a:ln>
        </p:spPr>
      </p:pic>
      <p:sp>
        <p:nvSpPr>
          <p:cNvPr id="3" name="Right Arrow 2"/>
          <p:cNvSpPr/>
          <p:nvPr/>
        </p:nvSpPr>
        <p:spPr>
          <a:xfrm>
            <a:off x="4330931" y="3250276"/>
            <a:ext cx="2502131" cy="36576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 name="TextBox 3"/>
          <p:cNvSpPr txBox="1"/>
          <p:nvPr/>
        </p:nvSpPr>
        <p:spPr>
          <a:xfrm>
            <a:off x="4217664" y="2943911"/>
            <a:ext cx="2634054" cy="923330"/>
          </a:xfrm>
          <a:prstGeom prst="rect">
            <a:avLst/>
          </a:prstGeom>
          <a:noFill/>
        </p:spPr>
        <p:txBody>
          <a:bodyPr wrap="none" rtlCol="0">
            <a:spAutoFit/>
          </a:bodyPr>
          <a:lstStyle/>
          <a:p>
            <a:r>
              <a:rPr lang="en-US" dirty="0" smtClean="0"/>
              <a:t>Contrastive explanation</a:t>
            </a:r>
          </a:p>
          <a:p>
            <a:endParaRPr lang="en-US" dirty="0"/>
          </a:p>
          <a:p>
            <a:pPr algn="ctr"/>
            <a:r>
              <a:rPr lang="en-US" dirty="0"/>
              <a:t>f</a:t>
            </a:r>
            <a:r>
              <a:rPr lang="en-US" dirty="0" smtClean="0"/>
              <a:t>or `Why not Band-Aid?’</a:t>
            </a:r>
            <a:endParaRPr lang="en-US" dirty="0"/>
          </a:p>
        </p:txBody>
      </p:sp>
      <p:pic>
        <p:nvPicPr>
          <p:cNvPr id="13" name="Google Shape;98;p18"/>
          <p:cNvPicPr preferRelativeResize="0"/>
          <p:nvPr/>
        </p:nvPicPr>
        <p:blipFill>
          <a:blip r:embed="rId7">
            <a:alphaModFix/>
          </a:blip>
          <a:stretch>
            <a:fillRect/>
          </a:stretch>
        </p:blipFill>
        <p:spPr>
          <a:xfrm>
            <a:off x="6907029" y="2334711"/>
            <a:ext cx="1993707" cy="2141730"/>
          </a:xfrm>
          <a:prstGeom prst="rect">
            <a:avLst/>
          </a:prstGeom>
          <a:noFill/>
          <a:ln>
            <a:noFill/>
          </a:ln>
        </p:spPr>
      </p:pic>
      <p:sp>
        <p:nvSpPr>
          <p:cNvPr id="14" name="Rectangle 13"/>
          <p:cNvSpPr/>
          <p:nvPr/>
        </p:nvSpPr>
        <p:spPr>
          <a:xfrm>
            <a:off x="3138054" y="4811032"/>
            <a:ext cx="5478087" cy="68995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Expectancy-mismatch between Band-Aid and Input</a:t>
            </a:r>
            <a:endParaRPr lang="en-US" dirty="0"/>
          </a:p>
        </p:txBody>
      </p:sp>
    </p:spTree>
    <p:extLst>
      <p:ext uri="{BB962C8B-B14F-4D97-AF65-F5344CB8AC3E}">
        <p14:creationId xmlns:p14="http://schemas.microsoft.com/office/powerpoint/2010/main" val="19552344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15</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Top-Down Expectancy-Mismatch</a:t>
            </a:r>
            <a:br>
              <a:rPr lang="en-US" dirty="0" smtClean="0">
                <a:latin typeface="+mj-lt"/>
                <a:cs typeface="+mj-lt"/>
              </a:rPr>
            </a:br>
            <a:r>
              <a:rPr lang="en-US" sz="2700" dirty="0" smtClean="0">
                <a:latin typeface="+mj-lt"/>
                <a:cs typeface="+mj-lt"/>
              </a:rPr>
              <a:t>Hypothesis</a:t>
            </a:r>
            <a:endParaRPr lang="en-US" sz="2700" dirty="0">
              <a:latin typeface="+mj-lt"/>
              <a:cs typeface="+mj-lt"/>
            </a:endParaRPr>
          </a:p>
        </p:txBody>
      </p:sp>
      <p:sp>
        <p:nvSpPr>
          <p:cNvPr id="72" name="Rectangle 8"/>
          <p:cNvSpPr/>
          <p:nvPr/>
        </p:nvSpPr>
        <p:spPr>
          <a:xfrm>
            <a:off x="1080655" y="1187138"/>
            <a:ext cx="9592887" cy="2519086"/>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Google Shape;92;p18"/>
          <p:cNvPicPr preferRelativeResize="0"/>
          <p:nvPr/>
        </p:nvPicPr>
        <p:blipFill>
          <a:blip r:embed="rId3">
            <a:alphaModFix/>
          </a:blip>
          <a:stretch>
            <a:fillRect/>
          </a:stretch>
        </p:blipFill>
        <p:spPr>
          <a:xfrm>
            <a:off x="1154228" y="1886140"/>
            <a:ext cx="1704957" cy="1612669"/>
          </a:xfrm>
          <a:prstGeom prst="rect">
            <a:avLst/>
          </a:prstGeom>
          <a:noFill/>
          <a:ln>
            <a:noFill/>
          </a:ln>
        </p:spPr>
      </p:pic>
      <p:pic>
        <p:nvPicPr>
          <p:cNvPr id="9" name="Google Shape;93;p18"/>
          <p:cNvPicPr preferRelativeResize="0"/>
          <p:nvPr/>
        </p:nvPicPr>
        <p:blipFill>
          <a:blip r:embed="rId4">
            <a:alphaModFix/>
          </a:blip>
          <a:stretch>
            <a:fillRect/>
          </a:stretch>
        </p:blipFill>
        <p:spPr>
          <a:xfrm>
            <a:off x="4025425" y="1886140"/>
            <a:ext cx="1704957" cy="1612669"/>
          </a:xfrm>
          <a:prstGeom prst="rect">
            <a:avLst/>
          </a:prstGeom>
          <a:noFill/>
          <a:ln>
            <a:noFill/>
          </a:ln>
        </p:spPr>
      </p:pic>
      <p:pic>
        <p:nvPicPr>
          <p:cNvPr id="10" name="Google Shape;95;p18"/>
          <p:cNvPicPr preferRelativeResize="0"/>
          <p:nvPr/>
        </p:nvPicPr>
        <p:blipFill>
          <a:blip r:embed="rId5">
            <a:alphaModFix/>
          </a:blip>
          <a:stretch>
            <a:fillRect/>
          </a:stretch>
        </p:blipFill>
        <p:spPr>
          <a:xfrm>
            <a:off x="6878394" y="1886140"/>
            <a:ext cx="1704957" cy="1612668"/>
          </a:xfrm>
          <a:prstGeom prst="rect">
            <a:avLst/>
          </a:prstGeom>
          <a:noFill/>
          <a:ln>
            <a:noFill/>
          </a:ln>
        </p:spPr>
      </p:pic>
      <p:sp>
        <p:nvSpPr>
          <p:cNvPr id="11" name="Rectangle 10"/>
          <p:cNvSpPr/>
          <p:nvPr/>
        </p:nvSpPr>
        <p:spPr>
          <a:xfrm>
            <a:off x="1080655" y="4210484"/>
            <a:ext cx="10216341" cy="68995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Combination of all possible Expectancy-Mismatch provides salient regions in image</a:t>
            </a:r>
            <a:endParaRPr lang="en-US" dirty="0"/>
          </a:p>
        </p:txBody>
      </p:sp>
      <p:sp>
        <p:nvSpPr>
          <p:cNvPr id="3" name="TextBox 2"/>
          <p:cNvSpPr txBox="1"/>
          <p:nvPr/>
        </p:nvSpPr>
        <p:spPr>
          <a:xfrm>
            <a:off x="843567" y="3498809"/>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Flamingo?’ </a:t>
            </a:r>
            <a:endParaRPr lang="en-US" dirty="0"/>
          </a:p>
        </p:txBody>
      </p:sp>
      <p:sp>
        <p:nvSpPr>
          <p:cNvPr id="12" name="TextBox 11"/>
          <p:cNvSpPr txBox="1"/>
          <p:nvPr/>
        </p:nvSpPr>
        <p:spPr>
          <a:xfrm>
            <a:off x="3699792" y="3498809"/>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Crane?’ </a:t>
            </a:r>
            <a:endParaRPr lang="en-US" dirty="0"/>
          </a:p>
        </p:txBody>
      </p:sp>
      <p:sp>
        <p:nvSpPr>
          <p:cNvPr id="13" name="TextBox 12"/>
          <p:cNvSpPr txBox="1"/>
          <p:nvPr/>
        </p:nvSpPr>
        <p:spPr>
          <a:xfrm>
            <a:off x="6552762" y="3498808"/>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Pig?’ </a:t>
            </a:r>
            <a:endParaRPr lang="en-US" dirty="0"/>
          </a:p>
        </p:txBody>
      </p:sp>
      <p:pic>
        <p:nvPicPr>
          <p:cNvPr id="14" name="Google Shape;98;p18"/>
          <p:cNvPicPr preferRelativeResize="0"/>
          <p:nvPr/>
        </p:nvPicPr>
        <p:blipFill>
          <a:blip r:embed="rId6">
            <a:alphaModFix/>
          </a:blip>
          <a:stretch>
            <a:fillRect/>
          </a:stretch>
        </p:blipFill>
        <p:spPr>
          <a:xfrm>
            <a:off x="9545053" y="1892477"/>
            <a:ext cx="1704957" cy="1612668"/>
          </a:xfrm>
          <a:prstGeom prst="rect">
            <a:avLst/>
          </a:prstGeom>
          <a:noFill/>
          <a:ln>
            <a:noFill/>
          </a:ln>
        </p:spPr>
      </p:pic>
      <p:sp>
        <p:nvSpPr>
          <p:cNvPr id="15" name="TextBox 14"/>
          <p:cNvSpPr txBox="1"/>
          <p:nvPr/>
        </p:nvSpPr>
        <p:spPr>
          <a:xfrm>
            <a:off x="9219420" y="3498808"/>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Band-Aid?’ </a:t>
            </a:r>
            <a:endParaRPr lang="en-US" dirty="0"/>
          </a:p>
        </p:txBody>
      </p:sp>
      <p:sp>
        <p:nvSpPr>
          <p:cNvPr id="16" name="TextBox 15"/>
          <p:cNvSpPr txBox="1"/>
          <p:nvPr/>
        </p:nvSpPr>
        <p:spPr>
          <a:xfrm>
            <a:off x="2136371" y="1069093"/>
            <a:ext cx="748145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70C0"/>
                </a:solidFill>
              </a:rPr>
              <a:t>It gives us Expectancy-Mismatch in the semantic information within the input</a:t>
            </a:r>
            <a:endParaRPr lang="en-US" b="1" dirty="0">
              <a:solidFill>
                <a:srgbClr val="0070C0"/>
              </a:solidFill>
            </a:endParaRPr>
          </a:p>
        </p:txBody>
      </p:sp>
    </p:spTree>
    <p:extLst>
      <p:ext uri="{BB962C8B-B14F-4D97-AF65-F5344CB8AC3E}">
        <p14:creationId xmlns:p14="http://schemas.microsoft.com/office/powerpoint/2010/main" val="10041263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16</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Top-Down Expectancy-Mismatch</a:t>
            </a:r>
            <a:br>
              <a:rPr lang="en-US" dirty="0" smtClean="0">
                <a:latin typeface="+mj-lt"/>
                <a:cs typeface="+mj-lt"/>
              </a:rPr>
            </a:br>
            <a:r>
              <a:rPr lang="en-US" sz="2700" dirty="0" smtClean="0">
                <a:latin typeface="+mj-lt"/>
                <a:cs typeface="+mj-lt"/>
              </a:rPr>
              <a:t>Challenge</a:t>
            </a:r>
            <a:endParaRPr lang="en-US" sz="2700" dirty="0">
              <a:latin typeface="+mj-lt"/>
              <a:cs typeface="+mj-lt"/>
            </a:endParaRPr>
          </a:p>
        </p:txBody>
      </p:sp>
      <p:sp>
        <p:nvSpPr>
          <p:cNvPr id="72" name="Rectangle 8"/>
          <p:cNvSpPr/>
          <p:nvPr/>
        </p:nvSpPr>
        <p:spPr>
          <a:xfrm>
            <a:off x="1080655" y="1187138"/>
            <a:ext cx="9592887" cy="2519086"/>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Google Shape;92;p18"/>
          <p:cNvPicPr preferRelativeResize="0"/>
          <p:nvPr/>
        </p:nvPicPr>
        <p:blipFill>
          <a:blip r:embed="rId3">
            <a:alphaModFix/>
          </a:blip>
          <a:stretch>
            <a:fillRect/>
          </a:stretch>
        </p:blipFill>
        <p:spPr>
          <a:xfrm>
            <a:off x="1154228" y="1886140"/>
            <a:ext cx="1704957" cy="1612669"/>
          </a:xfrm>
          <a:prstGeom prst="rect">
            <a:avLst/>
          </a:prstGeom>
          <a:noFill/>
          <a:ln>
            <a:noFill/>
          </a:ln>
        </p:spPr>
      </p:pic>
      <p:pic>
        <p:nvPicPr>
          <p:cNvPr id="9" name="Google Shape;93;p18"/>
          <p:cNvPicPr preferRelativeResize="0"/>
          <p:nvPr/>
        </p:nvPicPr>
        <p:blipFill>
          <a:blip r:embed="rId4">
            <a:alphaModFix/>
          </a:blip>
          <a:stretch>
            <a:fillRect/>
          </a:stretch>
        </p:blipFill>
        <p:spPr>
          <a:xfrm>
            <a:off x="4025425" y="1886140"/>
            <a:ext cx="1704957" cy="1612669"/>
          </a:xfrm>
          <a:prstGeom prst="rect">
            <a:avLst/>
          </a:prstGeom>
          <a:noFill/>
          <a:ln>
            <a:noFill/>
          </a:ln>
        </p:spPr>
      </p:pic>
      <p:pic>
        <p:nvPicPr>
          <p:cNvPr id="10" name="Google Shape;95;p18"/>
          <p:cNvPicPr preferRelativeResize="0"/>
          <p:nvPr/>
        </p:nvPicPr>
        <p:blipFill>
          <a:blip r:embed="rId5">
            <a:alphaModFix/>
          </a:blip>
          <a:stretch>
            <a:fillRect/>
          </a:stretch>
        </p:blipFill>
        <p:spPr>
          <a:xfrm>
            <a:off x="6878394" y="1886140"/>
            <a:ext cx="1704957" cy="1612668"/>
          </a:xfrm>
          <a:prstGeom prst="rect">
            <a:avLst/>
          </a:prstGeom>
          <a:noFill/>
          <a:ln>
            <a:noFill/>
          </a:ln>
        </p:spPr>
      </p:pic>
      <p:sp>
        <p:nvSpPr>
          <p:cNvPr id="11" name="Rectangle 10"/>
          <p:cNvSpPr/>
          <p:nvPr/>
        </p:nvSpPr>
        <p:spPr>
          <a:xfrm>
            <a:off x="1080655" y="4210484"/>
            <a:ext cx="10216341" cy="68995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Combination of </a:t>
            </a:r>
            <a:r>
              <a:rPr lang="en-US" dirty="0" smtClean="0">
                <a:solidFill>
                  <a:srgbClr val="FF0000"/>
                </a:solidFill>
              </a:rPr>
              <a:t>all possible </a:t>
            </a:r>
            <a:r>
              <a:rPr lang="en-US" dirty="0" smtClean="0"/>
              <a:t>Expectancy-Mismatch provides salient regions in image</a:t>
            </a:r>
            <a:endParaRPr lang="en-US" dirty="0"/>
          </a:p>
        </p:txBody>
      </p:sp>
      <p:sp>
        <p:nvSpPr>
          <p:cNvPr id="3" name="TextBox 2"/>
          <p:cNvSpPr txBox="1"/>
          <p:nvPr/>
        </p:nvSpPr>
        <p:spPr>
          <a:xfrm>
            <a:off x="843567" y="3498809"/>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Flamingo?’ </a:t>
            </a:r>
            <a:endParaRPr lang="en-US" dirty="0"/>
          </a:p>
        </p:txBody>
      </p:sp>
      <p:sp>
        <p:nvSpPr>
          <p:cNvPr id="12" name="TextBox 11"/>
          <p:cNvSpPr txBox="1"/>
          <p:nvPr/>
        </p:nvSpPr>
        <p:spPr>
          <a:xfrm>
            <a:off x="3699792" y="3498809"/>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Crane?’ </a:t>
            </a:r>
            <a:endParaRPr lang="en-US" dirty="0"/>
          </a:p>
        </p:txBody>
      </p:sp>
      <p:sp>
        <p:nvSpPr>
          <p:cNvPr id="13" name="TextBox 12"/>
          <p:cNvSpPr txBox="1"/>
          <p:nvPr/>
        </p:nvSpPr>
        <p:spPr>
          <a:xfrm>
            <a:off x="6552762" y="3498808"/>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Pig?’ </a:t>
            </a:r>
            <a:endParaRPr lang="en-US" dirty="0"/>
          </a:p>
        </p:txBody>
      </p:sp>
      <p:pic>
        <p:nvPicPr>
          <p:cNvPr id="14" name="Google Shape;98;p18"/>
          <p:cNvPicPr preferRelativeResize="0"/>
          <p:nvPr/>
        </p:nvPicPr>
        <p:blipFill>
          <a:blip r:embed="rId6">
            <a:alphaModFix/>
          </a:blip>
          <a:stretch>
            <a:fillRect/>
          </a:stretch>
        </p:blipFill>
        <p:spPr>
          <a:xfrm>
            <a:off x="9545053" y="1892477"/>
            <a:ext cx="1704957" cy="1612668"/>
          </a:xfrm>
          <a:prstGeom prst="rect">
            <a:avLst/>
          </a:prstGeom>
          <a:noFill/>
          <a:ln>
            <a:noFill/>
          </a:ln>
        </p:spPr>
      </p:pic>
      <p:sp>
        <p:nvSpPr>
          <p:cNvPr id="15" name="TextBox 14"/>
          <p:cNvSpPr txBox="1"/>
          <p:nvPr/>
        </p:nvSpPr>
        <p:spPr>
          <a:xfrm>
            <a:off x="9219420" y="3498808"/>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Band-Aid?’ </a:t>
            </a:r>
            <a:endParaRPr lang="en-US" dirty="0"/>
          </a:p>
        </p:txBody>
      </p:sp>
      <p:sp>
        <p:nvSpPr>
          <p:cNvPr id="16" name="TextBox 15"/>
          <p:cNvSpPr txBox="1"/>
          <p:nvPr/>
        </p:nvSpPr>
        <p:spPr>
          <a:xfrm>
            <a:off x="2136371" y="1069093"/>
            <a:ext cx="748145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70C0"/>
                </a:solidFill>
              </a:rPr>
              <a:t>It gives us Expectancy-Mismatch in the semantic information within the input</a:t>
            </a:r>
            <a:endParaRPr lang="en-US" b="1" dirty="0">
              <a:solidFill>
                <a:srgbClr val="0070C0"/>
              </a:solidFill>
            </a:endParaRPr>
          </a:p>
        </p:txBody>
      </p:sp>
    </p:spTree>
    <p:extLst>
      <p:ext uri="{BB962C8B-B14F-4D97-AF65-F5344CB8AC3E}">
        <p14:creationId xmlns:p14="http://schemas.microsoft.com/office/powerpoint/2010/main" val="15070232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17</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Top-Down Expectancy-Mismatch</a:t>
            </a:r>
            <a:br>
              <a:rPr lang="en-US" dirty="0" smtClean="0">
                <a:latin typeface="+mj-lt"/>
                <a:cs typeface="+mj-lt"/>
              </a:rPr>
            </a:br>
            <a:r>
              <a:rPr lang="en-US" sz="2700" dirty="0" smtClean="0">
                <a:latin typeface="+mj-lt"/>
                <a:cs typeface="+mj-lt"/>
              </a:rPr>
              <a:t>Challenge</a:t>
            </a:r>
            <a:endParaRPr lang="en-US" sz="2700" dirty="0">
              <a:latin typeface="+mj-lt"/>
              <a:cs typeface="+mj-lt"/>
            </a:endParaRPr>
          </a:p>
        </p:txBody>
      </p:sp>
      <p:sp>
        <p:nvSpPr>
          <p:cNvPr id="72" name="Rectangle 8"/>
          <p:cNvSpPr/>
          <p:nvPr/>
        </p:nvSpPr>
        <p:spPr>
          <a:xfrm>
            <a:off x="1080655" y="1187138"/>
            <a:ext cx="9592887" cy="2519086"/>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Google Shape;92;p18"/>
          <p:cNvPicPr preferRelativeResize="0"/>
          <p:nvPr/>
        </p:nvPicPr>
        <p:blipFill>
          <a:blip r:embed="rId3">
            <a:alphaModFix/>
          </a:blip>
          <a:stretch>
            <a:fillRect/>
          </a:stretch>
        </p:blipFill>
        <p:spPr>
          <a:xfrm>
            <a:off x="1154228" y="1886140"/>
            <a:ext cx="1704957" cy="1612669"/>
          </a:xfrm>
          <a:prstGeom prst="rect">
            <a:avLst/>
          </a:prstGeom>
          <a:noFill/>
          <a:ln>
            <a:noFill/>
          </a:ln>
        </p:spPr>
      </p:pic>
      <p:pic>
        <p:nvPicPr>
          <p:cNvPr id="9" name="Google Shape;93;p18"/>
          <p:cNvPicPr preferRelativeResize="0"/>
          <p:nvPr/>
        </p:nvPicPr>
        <p:blipFill>
          <a:blip r:embed="rId4">
            <a:alphaModFix/>
          </a:blip>
          <a:stretch>
            <a:fillRect/>
          </a:stretch>
        </p:blipFill>
        <p:spPr>
          <a:xfrm>
            <a:off x="4025425" y="1886140"/>
            <a:ext cx="1704957" cy="1612669"/>
          </a:xfrm>
          <a:prstGeom prst="rect">
            <a:avLst/>
          </a:prstGeom>
          <a:noFill/>
          <a:ln>
            <a:noFill/>
          </a:ln>
        </p:spPr>
      </p:pic>
      <p:pic>
        <p:nvPicPr>
          <p:cNvPr id="10" name="Google Shape;95;p18"/>
          <p:cNvPicPr preferRelativeResize="0"/>
          <p:nvPr/>
        </p:nvPicPr>
        <p:blipFill>
          <a:blip r:embed="rId5">
            <a:alphaModFix/>
          </a:blip>
          <a:stretch>
            <a:fillRect/>
          </a:stretch>
        </p:blipFill>
        <p:spPr>
          <a:xfrm>
            <a:off x="6878394" y="1886140"/>
            <a:ext cx="1704957" cy="1612668"/>
          </a:xfrm>
          <a:prstGeom prst="rect">
            <a:avLst/>
          </a:prstGeom>
          <a:noFill/>
          <a:ln>
            <a:noFill/>
          </a:ln>
        </p:spPr>
      </p:pic>
      <p:sp>
        <p:nvSpPr>
          <p:cNvPr id="11" name="Rectangle 10"/>
          <p:cNvSpPr/>
          <p:nvPr/>
        </p:nvSpPr>
        <p:spPr>
          <a:xfrm>
            <a:off x="1080655" y="4210484"/>
            <a:ext cx="10216341" cy="68995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Combination of </a:t>
            </a:r>
            <a:r>
              <a:rPr lang="en-US" dirty="0" smtClean="0">
                <a:solidFill>
                  <a:srgbClr val="FF0000"/>
                </a:solidFill>
              </a:rPr>
              <a:t>all possible </a:t>
            </a:r>
            <a:r>
              <a:rPr lang="en-US" dirty="0" smtClean="0"/>
              <a:t>Expectancy-Mismatch provides salient regions in image</a:t>
            </a:r>
            <a:endParaRPr lang="en-US" dirty="0"/>
          </a:p>
        </p:txBody>
      </p:sp>
      <p:sp>
        <p:nvSpPr>
          <p:cNvPr id="3" name="TextBox 2"/>
          <p:cNvSpPr txBox="1"/>
          <p:nvPr/>
        </p:nvSpPr>
        <p:spPr>
          <a:xfrm>
            <a:off x="843567" y="3498809"/>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Flamingo?’ </a:t>
            </a:r>
            <a:endParaRPr lang="en-US" dirty="0"/>
          </a:p>
        </p:txBody>
      </p:sp>
      <p:sp>
        <p:nvSpPr>
          <p:cNvPr id="12" name="TextBox 11"/>
          <p:cNvSpPr txBox="1"/>
          <p:nvPr/>
        </p:nvSpPr>
        <p:spPr>
          <a:xfrm>
            <a:off x="3699792" y="3498809"/>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Crane?’ </a:t>
            </a:r>
            <a:endParaRPr lang="en-US" dirty="0"/>
          </a:p>
        </p:txBody>
      </p:sp>
      <p:sp>
        <p:nvSpPr>
          <p:cNvPr id="13" name="TextBox 12"/>
          <p:cNvSpPr txBox="1"/>
          <p:nvPr/>
        </p:nvSpPr>
        <p:spPr>
          <a:xfrm>
            <a:off x="6552762" y="3498808"/>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Pig?’ </a:t>
            </a:r>
            <a:endParaRPr lang="en-US" dirty="0"/>
          </a:p>
        </p:txBody>
      </p:sp>
      <p:pic>
        <p:nvPicPr>
          <p:cNvPr id="14" name="Google Shape;98;p18"/>
          <p:cNvPicPr preferRelativeResize="0"/>
          <p:nvPr/>
        </p:nvPicPr>
        <p:blipFill>
          <a:blip r:embed="rId6">
            <a:alphaModFix/>
          </a:blip>
          <a:stretch>
            <a:fillRect/>
          </a:stretch>
        </p:blipFill>
        <p:spPr>
          <a:xfrm>
            <a:off x="9545053" y="1892477"/>
            <a:ext cx="1704957" cy="1612668"/>
          </a:xfrm>
          <a:prstGeom prst="rect">
            <a:avLst/>
          </a:prstGeom>
          <a:noFill/>
          <a:ln>
            <a:noFill/>
          </a:ln>
        </p:spPr>
      </p:pic>
      <p:sp>
        <p:nvSpPr>
          <p:cNvPr id="15" name="TextBox 14"/>
          <p:cNvSpPr txBox="1"/>
          <p:nvPr/>
        </p:nvSpPr>
        <p:spPr>
          <a:xfrm>
            <a:off x="9219420" y="3498808"/>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Band-Aid?’ </a:t>
            </a:r>
            <a:endParaRPr lang="en-US" dirty="0"/>
          </a:p>
        </p:txBody>
      </p:sp>
      <p:sp>
        <p:nvSpPr>
          <p:cNvPr id="16" name="TextBox 15"/>
          <p:cNvSpPr txBox="1"/>
          <p:nvPr/>
        </p:nvSpPr>
        <p:spPr>
          <a:xfrm>
            <a:off x="2136371" y="1069093"/>
            <a:ext cx="748145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70C0"/>
                </a:solidFill>
              </a:rPr>
              <a:t>It gives us Expectancy-Mismatch in the semantic information within the input</a:t>
            </a:r>
            <a:endParaRPr lang="en-US" b="1" dirty="0">
              <a:solidFill>
                <a:srgbClr val="0070C0"/>
              </a:solidFill>
            </a:endParaRPr>
          </a:p>
        </p:txBody>
      </p:sp>
      <p:sp>
        <p:nvSpPr>
          <p:cNvPr id="17" name="TextBox 16"/>
          <p:cNvSpPr txBox="1"/>
          <p:nvPr/>
        </p:nvSpPr>
        <p:spPr>
          <a:xfrm>
            <a:off x="1380864" y="5056066"/>
            <a:ext cx="9615922" cy="1477328"/>
          </a:xfrm>
          <a:prstGeom prst="rect">
            <a:avLst/>
          </a:prstGeom>
          <a:noFill/>
        </p:spPr>
        <p:txBody>
          <a:bodyPr wrap="square" rtlCol="0">
            <a:spAutoFit/>
          </a:bodyPr>
          <a:lstStyle/>
          <a:p>
            <a:pPr algn="ctr"/>
            <a:r>
              <a:rPr lang="en-US" dirty="0" smtClean="0"/>
              <a:t>Region to determine `Why not Rattlesnake?’</a:t>
            </a:r>
          </a:p>
          <a:p>
            <a:pPr algn="ctr"/>
            <a:r>
              <a:rPr lang="en-US" dirty="0" smtClean="0"/>
              <a:t>Region to determine `Why not </a:t>
            </a:r>
            <a:r>
              <a:rPr lang="en-US" dirty="0" err="1" smtClean="0"/>
              <a:t>BlueJay</a:t>
            </a:r>
            <a:r>
              <a:rPr lang="en-US" dirty="0" smtClean="0"/>
              <a:t>?’</a:t>
            </a:r>
          </a:p>
          <a:p>
            <a:pPr algn="ctr"/>
            <a:r>
              <a:rPr lang="en-US" dirty="0" smtClean="0"/>
              <a:t>Region to determine `Why not Bulldog?’</a:t>
            </a:r>
          </a:p>
          <a:p>
            <a:pPr algn="ctr"/>
            <a:r>
              <a:rPr lang="en-US" dirty="0" smtClean="0"/>
              <a:t>.</a:t>
            </a:r>
          </a:p>
          <a:p>
            <a:pPr algn="ctr"/>
            <a:r>
              <a:rPr lang="en-US" dirty="0" smtClean="0"/>
              <a:t>.</a:t>
            </a:r>
          </a:p>
        </p:txBody>
      </p:sp>
    </p:spTree>
    <p:extLst>
      <p:ext uri="{BB962C8B-B14F-4D97-AF65-F5344CB8AC3E}">
        <p14:creationId xmlns:p14="http://schemas.microsoft.com/office/powerpoint/2010/main" val="4292098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18</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smtClean="0">
                <a:latin typeface="+mj-lt"/>
                <a:cs typeface="+mj-lt"/>
              </a:rPr>
              <a:t>Paper Objective</a:t>
            </a:r>
            <a:endParaRPr lang="en-US" sz="2700" dirty="0">
              <a:latin typeface="+mj-lt"/>
              <a:cs typeface="+mj-lt"/>
            </a:endParaRPr>
          </a:p>
        </p:txBody>
      </p:sp>
      <p:sp>
        <p:nvSpPr>
          <p:cNvPr id="72" name="Rectangle 8"/>
          <p:cNvSpPr/>
          <p:nvPr/>
        </p:nvSpPr>
        <p:spPr>
          <a:xfrm>
            <a:off x="1080655" y="1187138"/>
            <a:ext cx="9592887" cy="2519086"/>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Google Shape;92;p18"/>
          <p:cNvPicPr preferRelativeResize="0"/>
          <p:nvPr/>
        </p:nvPicPr>
        <p:blipFill>
          <a:blip r:embed="rId3">
            <a:alphaModFix/>
          </a:blip>
          <a:stretch>
            <a:fillRect/>
          </a:stretch>
        </p:blipFill>
        <p:spPr>
          <a:xfrm>
            <a:off x="1154228" y="1886140"/>
            <a:ext cx="1704957" cy="1612669"/>
          </a:xfrm>
          <a:prstGeom prst="rect">
            <a:avLst/>
          </a:prstGeom>
          <a:noFill/>
          <a:ln>
            <a:noFill/>
          </a:ln>
        </p:spPr>
      </p:pic>
      <p:pic>
        <p:nvPicPr>
          <p:cNvPr id="9" name="Google Shape;93;p18"/>
          <p:cNvPicPr preferRelativeResize="0"/>
          <p:nvPr/>
        </p:nvPicPr>
        <p:blipFill>
          <a:blip r:embed="rId4">
            <a:alphaModFix/>
          </a:blip>
          <a:stretch>
            <a:fillRect/>
          </a:stretch>
        </p:blipFill>
        <p:spPr>
          <a:xfrm>
            <a:off x="4025425" y="1886140"/>
            <a:ext cx="1704957" cy="1612669"/>
          </a:xfrm>
          <a:prstGeom prst="rect">
            <a:avLst/>
          </a:prstGeom>
          <a:noFill/>
          <a:ln>
            <a:noFill/>
          </a:ln>
        </p:spPr>
      </p:pic>
      <p:pic>
        <p:nvPicPr>
          <p:cNvPr id="10" name="Google Shape;95;p18"/>
          <p:cNvPicPr preferRelativeResize="0"/>
          <p:nvPr/>
        </p:nvPicPr>
        <p:blipFill>
          <a:blip r:embed="rId5">
            <a:alphaModFix/>
          </a:blip>
          <a:stretch>
            <a:fillRect/>
          </a:stretch>
        </p:blipFill>
        <p:spPr>
          <a:xfrm>
            <a:off x="6878394" y="1886140"/>
            <a:ext cx="1704957" cy="1612668"/>
          </a:xfrm>
          <a:prstGeom prst="rect">
            <a:avLst/>
          </a:prstGeom>
          <a:noFill/>
          <a:ln>
            <a:noFill/>
          </a:ln>
        </p:spPr>
      </p:pic>
      <p:sp>
        <p:nvSpPr>
          <p:cNvPr id="11" name="Rectangle 10"/>
          <p:cNvSpPr/>
          <p:nvPr/>
        </p:nvSpPr>
        <p:spPr>
          <a:xfrm>
            <a:off x="1080655" y="4210484"/>
            <a:ext cx="10216341" cy="68995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Combination of </a:t>
            </a:r>
            <a:r>
              <a:rPr lang="en-US" dirty="0" smtClean="0">
                <a:solidFill>
                  <a:srgbClr val="FF0000"/>
                </a:solidFill>
              </a:rPr>
              <a:t>all possible </a:t>
            </a:r>
            <a:r>
              <a:rPr lang="en-US" dirty="0" smtClean="0"/>
              <a:t>Expectancy-Mismatch provides salient regions in image</a:t>
            </a:r>
            <a:endParaRPr lang="en-US" dirty="0"/>
          </a:p>
        </p:txBody>
      </p:sp>
      <p:sp>
        <p:nvSpPr>
          <p:cNvPr id="3" name="TextBox 2"/>
          <p:cNvSpPr txBox="1"/>
          <p:nvPr/>
        </p:nvSpPr>
        <p:spPr>
          <a:xfrm>
            <a:off x="843567" y="3498809"/>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Flamingo?’ </a:t>
            </a:r>
            <a:endParaRPr lang="en-US" dirty="0"/>
          </a:p>
        </p:txBody>
      </p:sp>
      <p:sp>
        <p:nvSpPr>
          <p:cNvPr id="12" name="TextBox 11"/>
          <p:cNvSpPr txBox="1"/>
          <p:nvPr/>
        </p:nvSpPr>
        <p:spPr>
          <a:xfrm>
            <a:off x="3699792" y="3498809"/>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Crane?’ </a:t>
            </a:r>
            <a:endParaRPr lang="en-US" dirty="0"/>
          </a:p>
        </p:txBody>
      </p:sp>
      <p:sp>
        <p:nvSpPr>
          <p:cNvPr id="13" name="TextBox 12"/>
          <p:cNvSpPr txBox="1"/>
          <p:nvPr/>
        </p:nvSpPr>
        <p:spPr>
          <a:xfrm>
            <a:off x="6552762" y="3498808"/>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Pig?’ </a:t>
            </a:r>
            <a:endParaRPr lang="en-US" dirty="0"/>
          </a:p>
        </p:txBody>
      </p:sp>
      <p:pic>
        <p:nvPicPr>
          <p:cNvPr id="14" name="Google Shape;98;p18"/>
          <p:cNvPicPr preferRelativeResize="0"/>
          <p:nvPr/>
        </p:nvPicPr>
        <p:blipFill>
          <a:blip r:embed="rId6">
            <a:alphaModFix/>
          </a:blip>
          <a:stretch>
            <a:fillRect/>
          </a:stretch>
        </p:blipFill>
        <p:spPr>
          <a:xfrm>
            <a:off x="9545053" y="1892477"/>
            <a:ext cx="1704957" cy="1612668"/>
          </a:xfrm>
          <a:prstGeom prst="rect">
            <a:avLst/>
          </a:prstGeom>
          <a:noFill/>
          <a:ln>
            <a:noFill/>
          </a:ln>
        </p:spPr>
      </p:pic>
      <p:sp>
        <p:nvSpPr>
          <p:cNvPr id="15" name="TextBox 14"/>
          <p:cNvSpPr txBox="1"/>
          <p:nvPr/>
        </p:nvSpPr>
        <p:spPr>
          <a:xfrm>
            <a:off x="9219420" y="3498808"/>
            <a:ext cx="2356222" cy="646331"/>
          </a:xfrm>
          <a:prstGeom prst="rect">
            <a:avLst/>
          </a:prstGeom>
          <a:noFill/>
        </p:spPr>
        <p:txBody>
          <a:bodyPr wrap="none" rtlCol="0">
            <a:spAutoFit/>
          </a:bodyPr>
          <a:lstStyle/>
          <a:p>
            <a:pPr algn="ctr"/>
            <a:r>
              <a:rPr lang="en-US" dirty="0" smtClean="0"/>
              <a:t>Region to determine </a:t>
            </a:r>
          </a:p>
          <a:p>
            <a:pPr algn="ctr"/>
            <a:r>
              <a:rPr lang="en-US" dirty="0" smtClean="0"/>
              <a:t>`Why not Band-Aid?’ </a:t>
            </a:r>
            <a:endParaRPr lang="en-US" dirty="0"/>
          </a:p>
        </p:txBody>
      </p:sp>
      <p:sp>
        <p:nvSpPr>
          <p:cNvPr id="16" name="TextBox 15"/>
          <p:cNvSpPr txBox="1"/>
          <p:nvPr/>
        </p:nvSpPr>
        <p:spPr>
          <a:xfrm>
            <a:off x="2136371" y="1069093"/>
            <a:ext cx="748145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70C0"/>
                </a:solidFill>
              </a:rPr>
              <a:t>It gives us Expectancy-Mismatch in the semantic information within the input</a:t>
            </a:r>
            <a:endParaRPr lang="en-US" b="1" dirty="0">
              <a:solidFill>
                <a:srgbClr val="0070C0"/>
              </a:solidFill>
            </a:endParaRPr>
          </a:p>
        </p:txBody>
      </p:sp>
      <p:sp>
        <p:nvSpPr>
          <p:cNvPr id="17" name="TextBox 16"/>
          <p:cNvSpPr txBox="1"/>
          <p:nvPr/>
        </p:nvSpPr>
        <p:spPr>
          <a:xfrm>
            <a:off x="1380864" y="5056066"/>
            <a:ext cx="9615922" cy="1477328"/>
          </a:xfrm>
          <a:prstGeom prst="rect">
            <a:avLst/>
          </a:prstGeom>
          <a:noFill/>
        </p:spPr>
        <p:txBody>
          <a:bodyPr wrap="square" rtlCol="0">
            <a:spAutoFit/>
          </a:bodyPr>
          <a:lstStyle/>
          <a:p>
            <a:pPr algn="ctr"/>
            <a:r>
              <a:rPr lang="en-US" dirty="0" smtClean="0"/>
              <a:t>Region to determine `Why not Rattlesnake?’</a:t>
            </a:r>
          </a:p>
          <a:p>
            <a:pPr algn="ctr"/>
            <a:r>
              <a:rPr lang="en-US" dirty="0" smtClean="0"/>
              <a:t>Region to determine `Why not </a:t>
            </a:r>
            <a:r>
              <a:rPr lang="en-US" dirty="0" err="1" smtClean="0"/>
              <a:t>BlueJay</a:t>
            </a:r>
            <a:r>
              <a:rPr lang="en-US" dirty="0" smtClean="0"/>
              <a:t>?’</a:t>
            </a:r>
          </a:p>
          <a:p>
            <a:pPr algn="ctr"/>
            <a:r>
              <a:rPr lang="en-US" dirty="0" smtClean="0"/>
              <a:t>Region to determine `Why not Bulldog?’</a:t>
            </a:r>
          </a:p>
          <a:p>
            <a:pPr algn="ctr"/>
            <a:r>
              <a:rPr lang="en-US" dirty="0" smtClean="0"/>
              <a:t>.</a:t>
            </a:r>
          </a:p>
          <a:p>
            <a:pPr algn="ctr"/>
            <a:r>
              <a:rPr lang="en-US" dirty="0" smtClean="0"/>
              <a:t>.</a:t>
            </a:r>
          </a:p>
        </p:txBody>
      </p:sp>
      <p:sp>
        <p:nvSpPr>
          <p:cNvPr id="18" name="Rectangle 8"/>
          <p:cNvSpPr/>
          <p:nvPr/>
        </p:nvSpPr>
        <p:spPr>
          <a:xfrm>
            <a:off x="843567" y="1016422"/>
            <a:ext cx="10652935" cy="5516972"/>
          </a:xfrm>
          <a:prstGeom prst="rect">
            <a:avLst/>
          </a:prstGeom>
          <a:solidFill>
            <a:schemeClr val="lt1">
              <a:alpha val="8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TextBox 3"/>
          <p:cNvSpPr txBox="1"/>
          <p:nvPr/>
        </p:nvSpPr>
        <p:spPr>
          <a:xfrm>
            <a:off x="1961804" y="2443942"/>
            <a:ext cx="8512232" cy="1200329"/>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marL="342900" indent="-342900">
              <a:buAutoNum type="arabicPeriod"/>
            </a:pPr>
            <a:r>
              <a:rPr lang="en-US" dirty="0" smtClean="0"/>
              <a:t>Obtain Expectancy of semantic information for an input</a:t>
            </a:r>
          </a:p>
          <a:p>
            <a:pPr marL="342900" indent="-342900">
              <a:buAutoNum type="arabicPeriod"/>
            </a:pPr>
            <a:r>
              <a:rPr lang="en-US" dirty="0" smtClean="0"/>
              <a:t>Extract all possible expectancy-mismatch in its sematic content</a:t>
            </a:r>
          </a:p>
          <a:p>
            <a:pPr marL="342900" indent="-342900">
              <a:buAutoNum type="arabicPeriod"/>
            </a:pPr>
            <a:r>
              <a:rPr lang="en-US" dirty="0" smtClean="0"/>
              <a:t>Combine expectancy-mismatch regions</a:t>
            </a:r>
          </a:p>
          <a:p>
            <a:pPr marL="342900" indent="-342900">
              <a:buAutoNum type="arabicPeriod"/>
            </a:pPr>
            <a:r>
              <a:rPr lang="en-US" dirty="0" smtClean="0"/>
              <a:t>Validate against saliency datasets</a:t>
            </a:r>
            <a:endParaRPr lang="en-US" dirty="0"/>
          </a:p>
        </p:txBody>
      </p:sp>
    </p:spTree>
    <p:extLst>
      <p:ext uri="{BB962C8B-B14F-4D97-AF65-F5344CB8AC3E}">
        <p14:creationId xmlns:p14="http://schemas.microsoft.com/office/powerpoint/2010/main" val="2068424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19</a:t>
            </a:fld>
            <a:endParaRPr lang="en-US"/>
          </a:p>
        </p:txBody>
      </p:sp>
      <p:sp>
        <p:nvSpPr>
          <p:cNvPr id="8" name="Title 1"/>
          <p:cNvSpPr>
            <a:spLocks noGrp="1"/>
          </p:cNvSpPr>
          <p:nvPr>
            <p:ph type="title"/>
          </p:nvPr>
        </p:nvSpPr>
        <p:spPr>
          <a:xfrm>
            <a:off x="381000" y="1661"/>
            <a:ext cx="8095863" cy="1014761"/>
          </a:xfrm>
        </p:spPr>
        <p:txBody>
          <a:bodyPr>
            <a:normAutofit fontScale="90000"/>
          </a:bodyPr>
          <a:lstStyle/>
          <a:p>
            <a:r>
              <a:rPr lang="en-US" dirty="0" smtClean="0">
                <a:latin typeface="+mj-lt"/>
                <a:cs typeface="+mj-lt"/>
              </a:rPr>
              <a:t>Paper Structure, Outcome, and Novelty</a:t>
            </a:r>
            <a:endParaRPr lang="en-US" sz="2700" dirty="0">
              <a:latin typeface="+mj-lt"/>
              <a:cs typeface="+mj-lt"/>
            </a:endParaRPr>
          </a:p>
        </p:txBody>
      </p:sp>
      <p:sp>
        <p:nvSpPr>
          <p:cNvPr id="6" name="Rectangle 5"/>
          <p:cNvSpPr/>
          <p:nvPr/>
        </p:nvSpPr>
        <p:spPr>
          <a:xfrm>
            <a:off x="451234" y="135613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 name="Rectangle 6"/>
          <p:cNvSpPr/>
          <p:nvPr/>
        </p:nvSpPr>
        <p:spPr>
          <a:xfrm>
            <a:off x="5894093" y="135613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9" name="Rectangle 8"/>
          <p:cNvSpPr/>
          <p:nvPr/>
        </p:nvSpPr>
        <p:spPr>
          <a:xfrm>
            <a:off x="8571980" y="135613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10" name="Curved Right Arrow 9"/>
          <p:cNvSpPr/>
          <p:nvPr/>
        </p:nvSpPr>
        <p:spPr>
          <a:xfrm rot="16200000">
            <a:off x="2690808" y="809265"/>
            <a:ext cx="555174" cy="3053764"/>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Right Arrow 10"/>
          <p:cNvSpPr/>
          <p:nvPr/>
        </p:nvSpPr>
        <p:spPr>
          <a:xfrm rot="16200000">
            <a:off x="8595029" y="508629"/>
            <a:ext cx="555174" cy="3655036"/>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Right Arrow 11"/>
          <p:cNvSpPr/>
          <p:nvPr/>
        </p:nvSpPr>
        <p:spPr>
          <a:xfrm rot="5400000" flipV="1">
            <a:off x="5458663" y="-358371"/>
            <a:ext cx="555174" cy="2873830"/>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3172663" y="135613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14" name="TextBox 13"/>
          <p:cNvSpPr txBox="1"/>
          <p:nvPr/>
        </p:nvSpPr>
        <p:spPr>
          <a:xfrm>
            <a:off x="381000" y="809116"/>
            <a:ext cx="1274708" cy="369332"/>
          </a:xfrm>
          <a:prstGeom prst="rect">
            <a:avLst/>
          </a:prstGeom>
          <a:noFill/>
        </p:spPr>
        <p:txBody>
          <a:bodyPr wrap="none" rtlCol="0">
            <a:spAutoFit/>
          </a:bodyPr>
          <a:lstStyle/>
          <a:p>
            <a:r>
              <a:rPr lang="en-US" smtClean="0"/>
              <a:t>Objective :</a:t>
            </a:r>
            <a:endParaRPr lang="en-US"/>
          </a:p>
        </p:txBody>
      </p:sp>
      <p:sp>
        <p:nvSpPr>
          <p:cNvPr id="15" name="TextBox 14"/>
          <p:cNvSpPr txBox="1"/>
          <p:nvPr/>
        </p:nvSpPr>
        <p:spPr>
          <a:xfrm>
            <a:off x="380345" y="2690685"/>
            <a:ext cx="1249060" cy="369332"/>
          </a:xfrm>
          <a:prstGeom prst="rect">
            <a:avLst/>
          </a:prstGeom>
          <a:noFill/>
        </p:spPr>
        <p:txBody>
          <a:bodyPr wrap="none" rtlCol="0">
            <a:spAutoFit/>
          </a:bodyPr>
          <a:lstStyle/>
          <a:p>
            <a:r>
              <a:rPr lang="en-US" dirty="0" smtClean="0"/>
              <a:t>Outcome :</a:t>
            </a:r>
            <a:endParaRPr lang="en-US" dirty="0"/>
          </a:p>
        </p:txBody>
      </p:sp>
      <p:sp>
        <p:nvSpPr>
          <p:cNvPr id="2" name="Rounded Rectangle 1"/>
          <p:cNvSpPr/>
          <p:nvPr/>
        </p:nvSpPr>
        <p:spPr>
          <a:xfrm>
            <a:off x="451234" y="3178868"/>
            <a:ext cx="11430000" cy="54032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Unsupervised saliency algorithms using pre-trained classification and detection networks</a:t>
            </a:r>
            <a:endParaRPr lang="en-US" dirty="0"/>
          </a:p>
        </p:txBody>
      </p:sp>
      <p:sp>
        <p:nvSpPr>
          <p:cNvPr id="16" name="TextBox 15"/>
          <p:cNvSpPr txBox="1"/>
          <p:nvPr/>
        </p:nvSpPr>
        <p:spPr>
          <a:xfrm>
            <a:off x="380345" y="4009286"/>
            <a:ext cx="1082348" cy="369332"/>
          </a:xfrm>
          <a:prstGeom prst="rect">
            <a:avLst/>
          </a:prstGeom>
          <a:noFill/>
        </p:spPr>
        <p:txBody>
          <a:bodyPr wrap="none" rtlCol="0">
            <a:spAutoFit/>
          </a:bodyPr>
          <a:lstStyle/>
          <a:p>
            <a:r>
              <a:rPr lang="en-US" dirty="0" smtClean="0"/>
              <a:t>Novelty :</a:t>
            </a:r>
            <a:endParaRPr lang="en-US" dirty="0"/>
          </a:p>
        </p:txBody>
      </p:sp>
      <p:sp>
        <p:nvSpPr>
          <p:cNvPr id="3" name="TextBox 2"/>
          <p:cNvSpPr txBox="1"/>
          <p:nvPr/>
        </p:nvSpPr>
        <p:spPr>
          <a:xfrm>
            <a:off x="451234" y="4572254"/>
            <a:ext cx="11430000"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342900" indent="-342900">
              <a:buAutoNum type="arabicPeriod"/>
            </a:pPr>
            <a:r>
              <a:rPr lang="en-US" dirty="0" smtClean="0"/>
              <a:t>We extend the principle of expectancy-mismatch to semantic information in the input</a:t>
            </a:r>
          </a:p>
          <a:p>
            <a:pPr marL="342900" indent="-342900">
              <a:buAutoNum type="arabicPeriod"/>
            </a:pPr>
            <a:r>
              <a:rPr lang="en-US" dirty="0" smtClean="0"/>
              <a:t>We show that ImageNet trained classification networks have implicit saliency imbued within them</a:t>
            </a:r>
          </a:p>
          <a:p>
            <a:pPr marL="342900" indent="-342900">
              <a:buAutoNum type="arabicPeriod"/>
            </a:pPr>
            <a:r>
              <a:rPr lang="en-US" dirty="0" smtClean="0"/>
              <a:t>We obtain saliency of images from deep neural nets that have neither seen similar images nor trained to perform saliency detection</a:t>
            </a:r>
            <a:endParaRPr lang="en-US" dirty="0"/>
          </a:p>
        </p:txBody>
      </p:sp>
    </p:spTree>
    <p:extLst>
      <p:ext uri="{BB962C8B-B14F-4D97-AF65-F5344CB8AC3E}">
        <p14:creationId xmlns:p14="http://schemas.microsoft.com/office/powerpoint/2010/main" val="354996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cs typeface="+mj-lt"/>
              </a:rPr>
              <a:t>Saliency</a:t>
            </a:r>
          </a:p>
        </p:txBody>
      </p:sp>
      <p:sp>
        <p:nvSpPr>
          <p:cNvPr id="5" name="Slide Number Placeholder 4"/>
          <p:cNvSpPr>
            <a:spLocks noGrp="1"/>
          </p:cNvSpPr>
          <p:nvPr>
            <p:ph type="sldNum" sz="quarter" idx="12"/>
          </p:nvPr>
        </p:nvSpPr>
        <p:spPr/>
        <p:txBody>
          <a:bodyPr/>
          <a:lstStyle/>
          <a:p>
            <a:fld id="{AE678206-0642-9F48-9727-6B519CB285FA}" type="slidenum">
              <a:rPr lang="en-US" smtClean="0"/>
              <a:t>2</a:t>
            </a:fld>
            <a:endParaRPr lang="en-US"/>
          </a:p>
        </p:txBody>
      </p:sp>
      <p:sp>
        <p:nvSpPr>
          <p:cNvPr id="3" name="Rounded Rectangle 2"/>
          <p:cNvSpPr/>
          <p:nvPr/>
        </p:nvSpPr>
        <p:spPr>
          <a:xfrm>
            <a:off x="2152996" y="1346662"/>
            <a:ext cx="8395855" cy="6982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Saliency is those </a:t>
            </a:r>
            <a:r>
              <a:rPr lang="en-US" dirty="0" smtClean="0"/>
              <a:t>regions in a visual </a:t>
            </a:r>
            <a:r>
              <a:rPr lang="en-US" dirty="0" smtClean="0"/>
              <a:t>scene that attract </a:t>
            </a:r>
            <a:r>
              <a:rPr lang="en-US" dirty="0" smtClean="0"/>
              <a:t>significant attention [1] </a:t>
            </a:r>
            <a:endParaRPr lang="en-US" dirty="0"/>
          </a:p>
        </p:txBody>
      </p:sp>
      <p:sp>
        <p:nvSpPr>
          <p:cNvPr id="6" name="TextBox 5"/>
          <p:cNvSpPr txBox="1"/>
          <p:nvPr/>
        </p:nvSpPr>
        <p:spPr>
          <a:xfrm>
            <a:off x="3601035" y="6450676"/>
            <a:ext cx="5714578" cy="276999"/>
          </a:xfrm>
          <a:prstGeom prst="rect">
            <a:avLst/>
          </a:prstGeom>
          <a:noFill/>
        </p:spPr>
        <p:txBody>
          <a:bodyPr wrap="none" rtlCol="0">
            <a:spAutoFit/>
          </a:bodyPr>
          <a:lstStyle/>
          <a:p>
            <a:r>
              <a:rPr lang="en-US" sz="1200" dirty="0" smtClean="0"/>
              <a:t>[1] Uddin</a:t>
            </a:r>
            <a:r>
              <a:rPr lang="en-US" sz="1200" dirty="0"/>
              <a:t>, Lucina Q. </a:t>
            </a:r>
            <a:r>
              <a:rPr lang="en-US" sz="1200" i="1" dirty="0"/>
              <a:t>Salience network of the human brain</a:t>
            </a:r>
            <a:r>
              <a:rPr lang="en-US" sz="1200" dirty="0"/>
              <a:t>. Academic press, 2016.</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996" y="2256745"/>
            <a:ext cx="4220563" cy="316542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289" y="2256745"/>
            <a:ext cx="4220562" cy="316542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20</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Semantic Expectancy and Implicit Saliency</a:t>
            </a:r>
            <a:endParaRPr lang="en-US" sz="3000" dirty="0">
              <a:latin typeface="+mj-lt"/>
              <a:cs typeface="+mj-lt"/>
            </a:endParaRPr>
          </a:p>
        </p:txBody>
      </p:sp>
      <p:sp>
        <p:nvSpPr>
          <p:cNvPr id="4" name="Rounded Rectangle 3"/>
          <p:cNvSpPr/>
          <p:nvPr/>
        </p:nvSpPr>
        <p:spPr>
          <a:xfrm>
            <a:off x="1471352" y="1883553"/>
            <a:ext cx="9451571" cy="64008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We use neural networks to set expectancy</a:t>
            </a:r>
            <a:endParaRPr lang="en-US" dirty="0"/>
          </a:p>
        </p:txBody>
      </p:sp>
      <p:pic>
        <p:nvPicPr>
          <p:cNvPr id="17" name="图片 44" descr="dog7"/>
          <p:cNvPicPr>
            <a:picLocks noChangeAspect="1"/>
          </p:cNvPicPr>
          <p:nvPr/>
        </p:nvPicPr>
        <p:blipFill>
          <a:blip r:embed="rId3"/>
          <a:stretch>
            <a:fillRect/>
          </a:stretch>
        </p:blipFill>
        <p:spPr>
          <a:xfrm>
            <a:off x="1181961" y="2597562"/>
            <a:ext cx="1245546" cy="1305521"/>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t="50277"/>
          <a:stretch/>
        </p:blipFill>
        <p:spPr>
          <a:xfrm>
            <a:off x="3243518" y="2597562"/>
            <a:ext cx="6525490" cy="1308638"/>
          </a:xfrm>
          <a:prstGeom prst="rect">
            <a:avLst/>
          </a:prstGeom>
        </p:spPr>
      </p:pic>
      <p:sp>
        <p:nvSpPr>
          <p:cNvPr id="19" name="Right Arrow 18"/>
          <p:cNvSpPr/>
          <p:nvPr/>
        </p:nvSpPr>
        <p:spPr>
          <a:xfrm>
            <a:off x="2503683" y="3119501"/>
            <a:ext cx="739835" cy="26164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0" name="TextBox 19"/>
          <p:cNvSpPr txBox="1"/>
          <p:nvPr/>
        </p:nvSpPr>
        <p:spPr>
          <a:xfrm>
            <a:off x="10474203" y="3065656"/>
            <a:ext cx="607859" cy="369332"/>
          </a:xfrm>
          <a:prstGeom prst="rect">
            <a:avLst/>
          </a:prstGeom>
          <a:noFill/>
        </p:spPr>
        <p:txBody>
          <a:bodyPr wrap="none" rtlCol="0">
            <a:spAutoFit/>
          </a:bodyPr>
          <a:lstStyle/>
          <a:p>
            <a:r>
              <a:rPr lang="en-US" smtClean="0"/>
              <a:t>Dog</a:t>
            </a:r>
            <a:endParaRPr lang="en-US"/>
          </a:p>
        </p:txBody>
      </p:sp>
      <p:sp>
        <p:nvSpPr>
          <p:cNvPr id="21" name="Right Arrow 20"/>
          <p:cNvSpPr/>
          <p:nvPr/>
        </p:nvSpPr>
        <p:spPr>
          <a:xfrm>
            <a:off x="9751688" y="3119501"/>
            <a:ext cx="739835" cy="26164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2" name="Parallelogram 21">
            <a:extLst>
              <a:ext uri="{FF2B5EF4-FFF2-40B4-BE49-F238E27FC236}">
                <a16:creationId xmlns="" xmlns:a16="http://schemas.microsoft.com/office/drawing/2014/main" id="{ACD37DEB-B92B-7541-9804-A65C15F02766}"/>
              </a:ext>
            </a:extLst>
          </p:cNvPr>
          <p:cNvSpPr/>
          <p:nvPr/>
        </p:nvSpPr>
        <p:spPr>
          <a:xfrm>
            <a:off x="5491225" y="4799973"/>
            <a:ext cx="5172392" cy="1198479"/>
          </a:xfrm>
          <a:prstGeom prst="parallelogram">
            <a:avLst>
              <a:gd name="adj" fmla="val 48284"/>
            </a:avLst>
          </a:prstGeom>
          <a:solidFill>
            <a:schemeClr val="accent1">
              <a:lumMod val="60000"/>
              <a:lumOff val="40000"/>
              <a:alpha val="67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dirty="0"/>
          </a:p>
        </p:txBody>
      </p:sp>
      <p:grpSp>
        <p:nvGrpSpPr>
          <p:cNvPr id="23" name="Group 22">
            <a:extLst>
              <a:ext uri="{FF2B5EF4-FFF2-40B4-BE49-F238E27FC236}">
                <a16:creationId xmlns="" xmlns:a16="http://schemas.microsoft.com/office/drawing/2014/main" id="{2753C1B5-39F3-964E-A223-5828E624299F}"/>
              </a:ext>
            </a:extLst>
          </p:cNvPr>
          <p:cNvGrpSpPr/>
          <p:nvPr/>
        </p:nvGrpSpPr>
        <p:grpSpPr>
          <a:xfrm>
            <a:off x="5834890" y="4907223"/>
            <a:ext cx="1049295" cy="668303"/>
            <a:chOff x="7151737" y="4120742"/>
            <a:chExt cx="1096589" cy="734505"/>
          </a:xfrm>
        </p:grpSpPr>
        <p:grpSp>
          <p:nvGrpSpPr>
            <p:cNvPr id="24" name="Group 23">
              <a:extLst>
                <a:ext uri="{FF2B5EF4-FFF2-40B4-BE49-F238E27FC236}">
                  <a16:creationId xmlns="" xmlns:a16="http://schemas.microsoft.com/office/drawing/2014/main" id="{1EE68064-AF00-CD49-877F-DD60839DB17B}"/>
                </a:ext>
              </a:extLst>
            </p:cNvPr>
            <p:cNvGrpSpPr/>
            <p:nvPr/>
          </p:nvGrpSpPr>
          <p:grpSpPr>
            <a:xfrm>
              <a:off x="7151737" y="4120742"/>
              <a:ext cx="1096589" cy="707033"/>
              <a:chOff x="8201741" y="4389100"/>
              <a:chExt cx="1096589" cy="707033"/>
            </a:xfrm>
          </p:grpSpPr>
          <p:cxnSp>
            <p:nvCxnSpPr>
              <p:cNvPr id="27" name="Straight Arrow Connector 26">
                <a:extLst>
                  <a:ext uri="{FF2B5EF4-FFF2-40B4-BE49-F238E27FC236}">
                    <a16:creationId xmlns="" xmlns:a16="http://schemas.microsoft.com/office/drawing/2014/main" id="{E8718490-85BF-034B-A787-C2107F7EF04C}"/>
                  </a:ext>
                </a:extLst>
              </p:cNvPr>
              <p:cNvCxnSpPr>
                <a:cxnSpLocks/>
              </p:cNvCxnSpPr>
              <p:nvPr/>
            </p:nvCxnSpPr>
            <p:spPr>
              <a:xfrm flipH="1">
                <a:off x="8201741" y="4389100"/>
                <a:ext cx="323083" cy="707033"/>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 xmlns:a16="http://schemas.microsoft.com/office/drawing/2014/main" id="{E214D483-582E-CB45-8D3F-A56D8F7D278C}"/>
                  </a:ext>
                </a:extLst>
              </p:cNvPr>
              <p:cNvCxnSpPr>
                <a:cxnSpLocks/>
              </p:cNvCxnSpPr>
              <p:nvPr/>
            </p:nvCxnSpPr>
            <p:spPr>
              <a:xfrm>
                <a:off x="8524824" y="4389100"/>
                <a:ext cx="773506" cy="0"/>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C55CD7E4-E729-0248-B6B9-A6F4E9F32EEC}"/>
                    </a:ext>
                  </a:extLst>
                </p:cNvPr>
                <p:cNvSpPr txBox="1"/>
                <p:nvPr/>
              </p:nvSpPr>
              <p:spPr>
                <a:xfrm>
                  <a:off x="7792406" y="4167970"/>
                  <a:ext cx="445906" cy="369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1</m:t>
                            </m:r>
                          </m:sub>
                        </m:sSub>
                      </m:oMath>
                    </m:oMathPara>
                  </a14:m>
                  <a:endParaRPr lang="en-US" sz="3000" dirty="0"/>
                </a:p>
              </p:txBody>
            </p:sp>
          </mc:Choice>
          <mc:Fallback xmlns="">
            <p:sp>
              <p:nvSpPr>
                <p:cNvPr id="111" name="TextBox 110">
                  <a:extLst>
                    <a:ext uri="{FF2B5EF4-FFF2-40B4-BE49-F238E27FC236}">
                      <a16:creationId xmlns="" xmlns:a16="http://schemas.microsoft.com/office/drawing/2014/main" xmlns:a14="http://schemas.microsoft.com/office/drawing/2010/main" id="{C55CD7E4-E729-0248-B6B9-A6F4E9F32EEC}"/>
                    </a:ext>
                  </a:extLst>
                </p:cNvPr>
                <p:cNvSpPr txBox="1">
                  <a:spLocks noRot="1" noChangeAspect="1" noMove="1" noResize="1" noEditPoints="1" noAdjustHandles="1" noChangeArrowheads="1" noChangeShapeType="1" noTextEdit="1"/>
                </p:cNvSpPr>
                <p:nvPr/>
              </p:nvSpPr>
              <p:spPr>
                <a:xfrm>
                  <a:off x="7792406" y="4167970"/>
                  <a:ext cx="445906" cy="36933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1B094BFC-062B-6B4B-8B8C-188C6B17E5BD}"/>
                    </a:ext>
                  </a:extLst>
                </p:cNvPr>
                <p:cNvSpPr txBox="1"/>
                <p:nvPr/>
              </p:nvSpPr>
              <p:spPr>
                <a:xfrm>
                  <a:off x="7267007" y="4485915"/>
                  <a:ext cx="4630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2</m:t>
                            </m:r>
                          </m:sub>
                        </m:sSub>
                      </m:oMath>
                    </m:oMathPara>
                  </a14:m>
                  <a:endParaRPr lang="en-US" sz="3000" dirty="0"/>
                </a:p>
              </p:txBody>
            </p:sp>
          </mc:Choice>
          <mc:Fallback xmlns="">
            <p:sp>
              <p:nvSpPr>
                <p:cNvPr id="112" name="TextBox 111">
                  <a:extLst>
                    <a:ext uri="{FF2B5EF4-FFF2-40B4-BE49-F238E27FC236}">
                      <a16:creationId xmlns="" xmlns:a16="http://schemas.microsoft.com/office/drawing/2014/main" xmlns:a14="http://schemas.microsoft.com/office/drawing/2010/main" id="{1B094BFC-062B-6B4B-8B8C-188C6B17E5BD}"/>
                    </a:ext>
                  </a:extLst>
                </p:cNvPr>
                <p:cNvSpPr txBox="1">
                  <a:spLocks noRot="1" noChangeAspect="1" noMove="1" noResize="1" noEditPoints="1" noAdjustHandles="1" noChangeArrowheads="1" noChangeShapeType="1" noTextEdit="1"/>
                </p:cNvSpPr>
                <p:nvPr/>
              </p:nvSpPr>
              <p:spPr>
                <a:xfrm>
                  <a:off x="7267007" y="4485915"/>
                  <a:ext cx="463050" cy="369332"/>
                </a:xfrm>
                <a:prstGeom prst="rect">
                  <a:avLst/>
                </a:prstGeom>
                <a:blipFill rotWithShape="0">
                  <a:blip r:embed="rId13"/>
                  <a:stretch>
                    <a:fillRect/>
                  </a:stretch>
                </a:blipFill>
              </p:spPr>
              <p:txBody>
                <a:bodyPr/>
                <a:lstStyle/>
                <a:p>
                  <a:r>
                    <a:rPr lang="en-US">
                      <a:noFill/>
                    </a:rPr>
                    <a:t> </a:t>
                  </a:r>
                </a:p>
              </p:txBody>
            </p:sp>
          </mc:Fallback>
        </mc:AlternateContent>
      </p:grpSp>
      <p:sp>
        <p:nvSpPr>
          <p:cNvPr id="29" name="Oval 28"/>
          <p:cNvSpPr/>
          <p:nvPr/>
        </p:nvSpPr>
        <p:spPr>
          <a:xfrm>
            <a:off x="8029811" y="5103060"/>
            <a:ext cx="202484" cy="1948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7885632" y="5165130"/>
                <a:ext cx="4908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charset="0"/>
                        </a:rPr>
                        <m:t>𝒙</m:t>
                      </m:r>
                    </m:oMath>
                  </m:oMathPara>
                </a14:m>
                <a:endParaRPr lang="en-US" sz="2800" b="1" i="1"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7885632" y="5165130"/>
                <a:ext cx="490839" cy="523220"/>
              </a:xfrm>
              <a:prstGeom prst="rect">
                <a:avLst/>
              </a:prstGeom>
              <a:blipFill rotWithShape="0">
                <a:blip r:embed="rId14"/>
                <a:stretch>
                  <a:fillRect/>
                </a:stretch>
              </a:blipFill>
            </p:spPr>
            <p:txBody>
              <a:bodyPr/>
              <a:lstStyle/>
              <a:p>
                <a:r>
                  <a:rPr lang="en-US">
                    <a:noFill/>
                  </a:rPr>
                  <a:t> </a:t>
                </a:r>
              </a:p>
            </p:txBody>
          </p:sp>
        </mc:Fallback>
      </mc:AlternateContent>
      <p:sp>
        <p:nvSpPr>
          <p:cNvPr id="32" name="Right Arrow 31"/>
          <p:cNvSpPr/>
          <p:nvPr/>
        </p:nvSpPr>
        <p:spPr>
          <a:xfrm rot="5400000">
            <a:off x="7749278" y="4110208"/>
            <a:ext cx="763549" cy="456987"/>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1120091" y="3815481"/>
                <a:ext cx="1369286" cy="523220"/>
              </a:xfrm>
              <a:prstGeom prst="rect">
                <a:avLst/>
              </a:prstGeom>
              <a:noFill/>
            </p:spPr>
            <p:txBody>
              <a:bodyPr wrap="none" rtlCol="0">
                <a:spAutoFit/>
              </a:bodyPr>
              <a:lstStyle/>
              <a:p>
                <a:r>
                  <a:rPr lang="en-US" sz="2800" b="1" smtClean="0">
                    <a:solidFill>
                      <a:srgbClr val="FF0000"/>
                    </a:solidFill>
                  </a:rPr>
                  <a:t>Input </a:t>
                </a:r>
                <a14:m>
                  <m:oMath xmlns:m="http://schemas.openxmlformats.org/officeDocument/2006/math">
                    <m:r>
                      <a:rPr lang="en-US" sz="2800" b="1" i="1" smtClean="0">
                        <a:solidFill>
                          <a:srgbClr val="FF0000"/>
                        </a:solidFill>
                        <a:latin typeface="Cambria Math" charset="0"/>
                      </a:rPr>
                      <m:t>𝒙</m:t>
                    </m:r>
                  </m:oMath>
                </a14:m>
                <a:endParaRPr lang="en-US" sz="2800" b="1" i="1" dirty="0">
                  <a:solidFill>
                    <a:srgbClr val="FF000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120091" y="3815481"/>
                <a:ext cx="1369286" cy="523220"/>
              </a:xfrm>
              <a:prstGeom prst="rect">
                <a:avLst/>
              </a:prstGeom>
              <a:blipFill rotWithShape="0">
                <a:blip r:embed="rId15"/>
                <a:stretch>
                  <a:fillRect l="-9375" t="-12791" b="-31395"/>
                </a:stretch>
              </a:blipFill>
            </p:spPr>
            <p:txBody>
              <a:bodyPr/>
              <a:lstStyle/>
              <a:p>
                <a:r>
                  <a:rPr lang="en-US">
                    <a:noFill/>
                  </a:rPr>
                  <a:t> </a:t>
                </a:r>
              </a:p>
            </p:txBody>
          </p:sp>
        </mc:Fallback>
      </mc:AlternateContent>
      <p:pic>
        <p:nvPicPr>
          <p:cNvPr id="34" name="图片 44" descr="dog7"/>
          <p:cNvPicPr>
            <a:picLocks noChangeAspect="1"/>
          </p:cNvPicPr>
          <p:nvPr/>
        </p:nvPicPr>
        <p:blipFill>
          <a:blip r:embed="rId3"/>
          <a:stretch>
            <a:fillRect/>
          </a:stretch>
        </p:blipFill>
        <p:spPr>
          <a:xfrm>
            <a:off x="8430746" y="4947643"/>
            <a:ext cx="556864" cy="583678"/>
          </a:xfrm>
          <a:prstGeom prst="rect">
            <a:avLst/>
          </a:prstGeom>
        </p:spPr>
      </p:pic>
      <mc:AlternateContent xmlns:mc="http://schemas.openxmlformats.org/markup-compatibility/2006" xmlns:a14="http://schemas.microsoft.com/office/drawing/2010/main">
        <mc:Choice Requires="a14">
          <p:sp>
            <p:nvSpPr>
              <p:cNvPr id="35" name="TextBox 34"/>
              <p:cNvSpPr txBox="1"/>
              <p:nvPr/>
            </p:nvSpPr>
            <p:spPr>
              <a:xfrm>
                <a:off x="1781332" y="4798123"/>
                <a:ext cx="2845493" cy="1200329"/>
              </a:xfrm>
              <a:prstGeom prst="rect">
                <a:avLst/>
              </a:prstGeom>
              <a:noFill/>
              <a:ln>
                <a:solidFill>
                  <a:schemeClr val="tx1"/>
                </a:solidFill>
              </a:ln>
            </p:spPr>
            <p:txBody>
              <a:bodyPr wrap="square" rtlCol="0">
                <a:spAutoFit/>
              </a:bodyPr>
              <a:lstStyle/>
              <a:p>
                <a:pPr algn="ctr"/>
                <a:r>
                  <a:rPr lang="en-US" dirty="0" smtClean="0"/>
                  <a:t>Weights span the manifold. </a:t>
                </a:r>
                <a14:m>
                  <m:oMath xmlns:m="http://schemas.openxmlformats.org/officeDocument/2006/math">
                    <m:r>
                      <a:rPr lang="en-US" b="0" i="1" smtClean="0">
                        <a:latin typeface="Cambria Math" charset="0"/>
                      </a:rPr>
                      <m:t>𝑥</m:t>
                    </m:r>
                  </m:oMath>
                </a14:m>
                <a:r>
                  <a:rPr lang="en-US" dirty="0" smtClean="0"/>
                  <a:t> projects onto the correct region to be classified as a dog</a:t>
                </a:r>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1781332" y="4798123"/>
                <a:ext cx="2845493" cy="1200329"/>
              </a:xfrm>
              <a:prstGeom prst="rect">
                <a:avLst/>
              </a:prstGeom>
              <a:blipFill rotWithShape="0">
                <a:blip r:embed="rId16"/>
                <a:stretch>
                  <a:fillRect t="-2010" r="-640" b="-6533"/>
                </a:stretch>
              </a:blipFill>
              <a:ln>
                <a:solidFill>
                  <a:schemeClr val="tx1"/>
                </a:solidFill>
              </a:ln>
            </p:spPr>
            <p:txBody>
              <a:bodyPr/>
              <a:lstStyle/>
              <a:p>
                <a:r>
                  <a:rPr lang="en-US">
                    <a:noFill/>
                  </a:rPr>
                  <a:t> </a:t>
                </a:r>
              </a:p>
            </p:txBody>
          </p:sp>
        </mc:Fallback>
      </mc:AlternateContent>
      <p:sp>
        <p:nvSpPr>
          <p:cNvPr id="36" name="Rounded Rectangle 35"/>
          <p:cNvSpPr/>
          <p:nvPr/>
        </p:nvSpPr>
        <p:spPr>
          <a:xfrm>
            <a:off x="1471352" y="6146310"/>
            <a:ext cx="9451571" cy="6400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The projection onto the span of learned weights is the expectancy</a:t>
            </a:r>
            <a:endParaRPr lang="en-US" dirty="0"/>
          </a:p>
        </p:txBody>
      </p:sp>
      <p:pic>
        <p:nvPicPr>
          <p:cNvPr id="37" name="Picture 36"/>
          <p:cNvPicPr>
            <a:picLocks noChangeAspect="1"/>
          </p:cNvPicPr>
          <p:nvPr/>
        </p:nvPicPr>
        <p:blipFill>
          <a:blip r:embed="rId17">
            <a:extLst>
              <a:ext uri="{BEBA8EAE-BF5A-486C-A8C5-ECC9F3942E4B}">
                <a14:imgProps xmlns:a14="http://schemas.microsoft.com/office/drawing/2010/main">
                  <a14:imgLayer r:embed="rId18">
                    <a14:imgEffect>
                      <a14:backgroundRemoval t="463" b="95370" l="855" r="100000">
                        <a14:foregroundMark x1="14103" y1="61574" x2="14103" y2="61574"/>
                      </a14:backgroundRemoval>
                    </a14:imgEffect>
                  </a14:imgLayer>
                </a14:imgProps>
              </a:ext>
              <a:ext uri="{28A0092B-C50C-407E-A947-70E740481C1C}">
                <a14:useLocalDpi xmlns:a14="http://schemas.microsoft.com/office/drawing/2010/main" val="0"/>
              </a:ext>
            </a:extLst>
          </a:blip>
          <a:stretch>
            <a:fillRect/>
          </a:stretch>
        </p:blipFill>
        <p:spPr>
          <a:xfrm rot="4233476">
            <a:off x="8500762" y="3848343"/>
            <a:ext cx="1094083" cy="1009922"/>
          </a:xfrm>
          <a:prstGeom prst="rect">
            <a:avLst/>
          </a:prstGeom>
        </p:spPr>
      </p:pic>
      <p:sp>
        <p:nvSpPr>
          <p:cNvPr id="38" name="TextBox 37"/>
          <p:cNvSpPr txBox="1"/>
          <p:nvPr/>
        </p:nvSpPr>
        <p:spPr>
          <a:xfrm>
            <a:off x="9706056" y="3764877"/>
            <a:ext cx="2104944" cy="923330"/>
          </a:xfrm>
          <a:prstGeom prst="rect">
            <a:avLst/>
          </a:prstGeom>
          <a:noFill/>
        </p:spPr>
        <p:txBody>
          <a:bodyPr wrap="square" rtlCol="0">
            <a:spAutoFit/>
          </a:bodyPr>
          <a:lstStyle/>
          <a:p>
            <a:r>
              <a:rPr lang="en-US" b="1" dirty="0" smtClean="0">
                <a:solidFill>
                  <a:srgbClr val="FF0000"/>
                </a:solidFill>
              </a:rPr>
              <a:t>Higher </a:t>
            </a:r>
            <a:r>
              <a:rPr lang="en-US" b="1" smtClean="0">
                <a:solidFill>
                  <a:srgbClr val="FF0000"/>
                </a:solidFill>
              </a:rPr>
              <a:t>layer indicates semantic content</a:t>
            </a:r>
            <a:endParaRPr lang="en-US" b="1" dirty="0">
              <a:solidFill>
                <a:srgbClr val="FF0000"/>
              </a:solidFill>
            </a:endParaRPr>
          </a:p>
        </p:txBody>
      </p:sp>
      <p:sp>
        <p:nvSpPr>
          <p:cNvPr id="39" name="Rectangle 38"/>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40" name="Rectangle 39"/>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41" name="Rectangle 40"/>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42" name="Rectangle 41"/>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43" name="Rectangle 8"/>
          <p:cNvSpPr/>
          <p:nvPr/>
        </p:nvSpPr>
        <p:spPr>
          <a:xfrm>
            <a:off x="2943627" y="836633"/>
            <a:ext cx="9018387" cy="915438"/>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365674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21</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Semantic Expectancy and Implicit Saliency</a:t>
            </a:r>
            <a:endParaRPr lang="en-US" sz="3000" dirty="0">
              <a:latin typeface="+mj-lt"/>
              <a:cs typeface="+mj-lt"/>
            </a:endParaRPr>
          </a:p>
        </p:txBody>
      </p:sp>
      <p:sp>
        <p:nvSpPr>
          <p:cNvPr id="4" name="Rounded Rectangle 3"/>
          <p:cNvSpPr/>
          <p:nvPr/>
        </p:nvSpPr>
        <p:spPr>
          <a:xfrm>
            <a:off x="1471352" y="1883553"/>
            <a:ext cx="9451571" cy="64008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We use neural networks to set expectancy</a:t>
            </a:r>
            <a:endParaRPr lang="en-US" dirty="0"/>
          </a:p>
        </p:txBody>
      </p:sp>
      <p:pic>
        <p:nvPicPr>
          <p:cNvPr id="17" name="图片 44" descr="dog7"/>
          <p:cNvPicPr>
            <a:picLocks noChangeAspect="1"/>
          </p:cNvPicPr>
          <p:nvPr/>
        </p:nvPicPr>
        <p:blipFill>
          <a:blip r:embed="rId3"/>
          <a:stretch>
            <a:fillRect/>
          </a:stretch>
        </p:blipFill>
        <p:spPr>
          <a:xfrm>
            <a:off x="1181961" y="2597562"/>
            <a:ext cx="1245546" cy="1305521"/>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t="50277"/>
          <a:stretch/>
        </p:blipFill>
        <p:spPr>
          <a:xfrm>
            <a:off x="3243518" y="2597562"/>
            <a:ext cx="6525490" cy="1308638"/>
          </a:xfrm>
          <a:prstGeom prst="rect">
            <a:avLst/>
          </a:prstGeom>
        </p:spPr>
      </p:pic>
      <p:sp>
        <p:nvSpPr>
          <p:cNvPr id="19" name="Right Arrow 18"/>
          <p:cNvSpPr/>
          <p:nvPr/>
        </p:nvSpPr>
        <p:spPr>
          <a:xfrm>
            <a:off x="2503683" y="3119501"/>
            <a:ext cx="739835" cy="26164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0" name="TextBox 19"/>
          <p:cNvSpPr txBox="1"/>
          <p:nvPr/>
        </p:nvSpPr>
        <p:spPr>
          <a:xfrm>
            <a:off x="10474203" y="3065656"/>
            <a:ext cx="607859" cy="369332"/>
          </a:xfrm>
          <a:prstGeom prst="rect">
            <a:avLst/>
          </a:prstGeom>
          <a:noFill/>
        </p:spPr>
        <p:txBody>
          <a:bodyPr wrap="none" rtlCol="0">
            <a:spAutoFit/>
          </a:bodyPr>
          <a:lstStyle/>
          <a:p>
            <a:r>
              <a:rPr lang="en-US" smtClean="0"/>
              <a:t>Dog</a:t>
            </a:r>
            <a:endParaRPr lang="en-US"/>
          </a:p>
        </p:txBody>
      </p:sp>
      <p:sp>
        <p:nvSpPr>
          <p:cNvPr id="21" name="Right Arrow 20"/>
          <p:cNvSpPr/>
          <p:nvPr/>
        </p:nvSpPr>
        <p:spPr>
          <a:xfrm>
            <a:off x="9751688" y="3119501"/>
            <a:ext cx="739835" cy="26164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1120091" y="3815481"/>
                <a:ext cx="1369286" cy="523220"/>
              </a:xfrm>
              <a:prstGeom prst="rect">
                <a:avLst/>
              </a:prstGeom>
              <a:noFill/>
            </p:spPr>
            <p:txBody>
              <a:bodyPr wrap="none" rtlCol="0">
                <a:spAutoFit/>
              </a:bodyPr>
              <a:lstStyle/>
              <a:p>
                <a:r>
                  <a:rPr lang="en-US" sz="2800" b="1" smtClean="0">
                    <a:solidFill>
                      <a:srgbClr val="FF0000"/>
                    </a:solidFill>
                  </a:rPr>
                  <a:t>Input </a:t>
                </a:r>
                <a14:m>
                  <m:oMath xmlns:m="http://schemas.openxmlformats.org/officeDocument/2006/math">
                    <m:r>
                      <a:rPr lang="en-US" sz="2800" b="1" i="1" smtClean="0">
                        <a:solidFill>
                          <a:srgbClr val="FF0000"/>
                        </a:solidFill>
                        <a:latin typeface="Cambria Math" charset="0"/>
                      </a:rPr>
                      <m:t>𝒙</m:t>
                    </m:r>
                  </m:oMath>
                </a14:m>
                <a:endParaRPr lang="en-US" sz="2800" b="1" i="1" dirty="0">
                  <a:solidFill>
                    <a:srgbClr val="FF000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120091" y="3815481"/>
                <a:ext cx="1369286" cy="523220"/>
              </a:xfrm>
              <a:prstGeom prst="rect">
                <a:avLst/>
              </a:prstGeom>
              <a:blipFill rotWithShape="0">
                <a:blip r:embed="rId5"/>
                <a:stretch>
                  <a:fillRect l="-9375" t="-12791" b="-31395"/>
                </a:stretch>
              </a:blipFill>
            </p:spPr>
            <p:txBody>
              <a:bodyPr/>
              <a:lstStyle/>
              <a:p>
                <a:r>
                  <a:rPr lang="en-US">
                    <a:noFill/>
                  </a:rPr>
                  <a:t> </a:t>
                </a:r>
              </a:p>
            </p:txBody>
          </p:sp>
        </mc:Fallback>
      </mc:AlternateContent>
      <p:sp>
        <p:nvSpPr>
          <p:cNvPr id="36" name="Rounded Rectangle 35"/>
          <p:cNvSpPr/>
          <p:nvPr/>
        </p:nvSpPr>
        <p:spPr>
          <a:xfrm>
            <a:off x="1471352" y="6146310"/>
            <a:ext cx="9451571" cy="6400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The projection onto the span of learned weights is the expectancy</a:t>
            </a:r>
            <a:endParaRPr lang="en-US" dirty="0"/>
          </a:p>
        </p:txBody>
      </p:sp>
      <p:sp>
        <p:nvSpPr>
          <p:cNvPr id="39" name="Rectangle 38"/>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40" name="Rectangle 39"/>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41" name="Rectangle 40"/>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42" name="Rectangle 41"/>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43" name="Rectangle 8"/>
          <p:cNvSpPr/>
          <p:nvPr/>
        </p:nvSpPr>
        <p:spPr>
          <a:xfrm>
            <a:off x="2943627" y="836633"/>
            <a:ext cx="9018387" cy="915438"/>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4" name="图片 34" descr="dog7"/>
          <p:cNvPicPr>
            <a:picLocks noChangeAspect="1"/>
          </p:cNvPicPr>
          <p:nvPr/>
        </p:nvPicPr>
        <p:blipFill>
          <a:blip r:embed="rId6"/>
          <a:stretch>
            <a:fillRect/>
          </a:stretch>
        </p:blipFill>
        <p:spPr>
          <a:xfrm>
            <a:off x="1181961" y="4331327"/>
            <a:ext cx="1569662" cy="1631747"/>
          </a:xfrm>
          <a:prstGeom prst="rect">
            <a:avLst/>
          </a:prstGeom>
        </p:spPr>
      </p:pic>
      <p:pic>
        <p:nvPicPr>
          <p:cNvPr id="45" name="图片 54" descr="dog7"/>
          <p:cNvPicPr>
            <a:picLocks noChangeAspect="1"/>
          </p:cNvPicPr>
          <p:nvPr/>
        </p:nvPicPr>
        <p:blipFill>
          <a:blip r:embed="rId7"/>
          <a:stretch>
            <a:fillRect/>
          </a:stretch>
        </p:blipFill>
        <p:spPr>
          <a:xfrm>
            <a:off x="3248634" y="4331327"/>
            <a:ext cx="1573615" cy="1631747"/>
          </a:xfrm>
          <a:prstGeom prst="rect">
            <a:avLst/>
          </a:prstGeom>
        </p:spPr>
      </p:pic>
      <p:pic>
        <p:nvPicPr>
          <p:cNvPr id="46" name="图片 59" descr="dog7"/>
          <p:cNvPicPr>
            <a:picLocks noChangeAspect="1"/>
          </p:cNvPicPr>
          <p:nvPr/>
        </p:nvPicPr>
        <p:blipFill>
          <a:blip r:embed="rId8"/>
          <a:stretch>
            <a:fillRect/>
          </a:stretch>
        </p:blipFill>
        <p:spPr>
          <a:xfrm>
            <a:off x="5319260" y="4331327"/>
            <a:ext cx="1591928" cy="1650736"/>
          </a:xfrm>
          <a:prstGeom prst="rect">
            <a:avLst/>
          </a:prstGeom>
        </p:spPr>
      </p:pic>
      <p:sp>
        <p:nvSpPr>
          <p:cNvPr id="47" name="TextBox 46"/>
          <p:cNvSpPr txBox="1"/>
          <p:nvPr/>
        </p:nvSpPr>
        <p:spPr>
          <a:xfrm>
            <a:off x="7233625" y="4283210"/>
            <a:ext cx="4612178" cy="1200329"/>
          </a:xfrm>
          <a:prstGeom prst="rect">
            <a:avLst/>
          </a:prstGeom>
          <a:noFill/>
        </p:spPr>
        <p:txBody>
          <a:bodyPr wrap="square" rtlCol="0">
            <a:spAutoFit/>
          </a:bodyPr>
          <a:lstStyle/>
          <a:p>
            <a:r>
              <a:rPr lang="en-US" b="1" dirty="0" smtClean="0">
                <a:solidFill>
                  <a:srgbClr val="FF0000"/>
                </a:solidFill>
              </a:rPr>
              <a:t>Neural networks have been trained to classify between 1000 classes – they have learned to do so by attending certain part of the image</a:t>
            </a:r>
            <a:endParaRPr lang="en-US" b="1" dirty="0">
              <a:solidFill>
                <a:srgbClr val="FF0000"/>
              </a:solidFill>
            </a:endParaRPr>
          </a:p>
        </p:txBody>
      </p:sp>
    </p:spTree>
    <p:extLst>
      <p:ext uri="{BB962C8B-B14F-4D97-AF65-F5344CB8AC3E}">
        <p14:creationId xmlns:p14="http://schemas.microsoft.com/office/powerpoint/2010/main" val="16310051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22</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Semantic Expectancy and Implicit Saliency</a:t>
            </a:r>
            <a:endParaRPr lang="en-US" sz="3000" dirty="0">
              <a:latin typeface="+mj-lt"/>
              <a:cs typeface="+mj-lt"/>
            </a:endParaRPr>
          </a:p>
        </p:txBody>
      </p:sp>
      <p:sp>
        <p:nvSpPr>
          <p:cNvPr id="4" name="Rounded Rectangle 3"/>
          <p:cNvSpPr/>
          <p:nvPr/>
        </p:nvSpPr>
        <p:spPr>
          <a:xfrm>
            <a:off x="1471352" y="1883553"/>
            <a:ext cx="9451571" cy="64008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We use neural networks to set expectancy</a:t>
            </a:r>
            <a:endParaRPr lang="en-US" dirty="0"/>
          </a:p>
        </p:txBody>
      </p:sp>
      <p:pic>
        <p:nvPicPr>
          <p:cNvPr id="17" name="图片 44" descr="dog7"/>
          <p:cNvPicPr>
            <a:picLocks noChangeAspect="1"/>
          </p:cNvPicPr>
          <p:nvPr/>
        </p:nvPicPr>
        <p:blipFill>
          <a:blip r:embed="rId3"/>
          <a:stretch>
            <a:fillRect/>
          </a:stretch>
        </p:blipFill>
        <p:spPr>
          <a:xfrm>
            <a:off x="1181961" y="2597562"/>
            <a:ext cx="1245546" cy="1305521"/>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t="50277"/>
          <a:stretch/>
        </p:blipFill>
        <p:spPr>
          <a:xfrm>
            <a:off x="3243518" y="2597562"/>
            <a:ext cx="6525490" cy="1308638"/>
          </a:xfrm>
          <a:prstGeom prst="rect">
            <a:avLst/>
          </a:prstGeom>
        </p:spPr>
      </p:pic>
      <p:sp>
        <p:nvSpPr>
          <p:cNvPr id="19" name="Right Arrow 18"/>
          <p:cNvSpPr/>
          <p:nvPr/>
        </p:nvSpPr>
        <p:spPr>
          <a:xfrm>
            <a:off x="2503683" y="3119501"/>
            <a:ext cx="739835" cy="26164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0" name="TextBox 19"/>
          <p:cNvSpPr txBox="1"/>
          <p:nvPr/>
        </p:nvSpPr>
        <p:spPr>
          <a:xfrm>
            <a:off x="10474203" y="3065656"/>
            <a:ext cx="607859" cy="369332"/>
          </a:xfrm>
          <a:prstGeom prst="rect">
            <a:avLst/>
          </a:prstGeom>
          <a:noFill/>
        </p:spPr>
        <p:txBody>
          <a:bodyPr wrap="none" rtlCol="0">
            <a:spAutoFit/>
          </a:bodyPr>
          <a:lstStyle/>
          <a:p>
            <a:r>
              <a:rPr lang="en-US" smtClean="0"/>
              <a:t>Dog</a:t>
            </a:r>
            <a:endParaRPr lang="en-US"/>
          </a:p>
        </p:txBody>
      </p:sp>
      <p:sp>
        <p:nvSpPr>
          <p:cNvPr id="21" name="Right Arrow 20"/>
          <p:cNvSpPr/>
          <p:nvPr/>
        </p:nvSpPr>
        <p:spPr>
          <a:xfrm>
            <a:off x="9751688" y="3119501"/>
            <a:ext cx="739835" cy="26164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1120091" y="3815481"/>
                <a:ext cx="1369286" cy="523220"/>
              </a:xfrm>
              <a:prstGeom prst="rect">
                <a:avLst/>
              </a:prstGeom>
              <a:noFill/>
            </p:spPr>
            <p:txBody>
              <a:bodyPr wrap="none" rtlCol="0">
                <a:spAutoFit/>
              </a:bodyPr>
              <a:lstStyle/>
              <a:p>
                <a:r>
                  <a:rPr lang="en-US" sz="2800" b="1" smtClean="0">
                    <a:solidFill>
                      <a:srgbClr val="FF0000"/>
                    </a:solidFill>
                  </a:rPr>
                  <a:t>Input </a:t>
                </a:r>
                <a14:m>
                  <m:oMath xmlns:m="http://schemas.openxmlformats.org/officeDocument/2006/math">
                    <m:r>
                      <a:rPr lang="en-US" sz="2800" b="1" i="1" smtClean="0">
                        <a:solidFill>
                          <a:srgbClr val="FF0000"/>
                        </a:solidFill>
                        <a:latin typeface="Cambria Math" charset="0"/>
                      </a:rPr>
                      <m:t>𝒙</m:t>
                    </m:r>
                  </m:oMath>
                </a14:m>
                <a:endParaRPr lang="en-US" sz="2800" b="1" i="1" dirty="0">
                  <a:solidFill>
                    <a:srgbClr val="FF000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120091" y="3815481"/>
                <a:ext cx="1369286" cy="523220"/>
              </a:xfrm>
              <a:prstGeom prst="rect">
                <a:avLst/>
              </a:prstGeom>
              <a:blipFill rotWithShape="0">
                <a:blip r:embed="rId5"/>
                <a:stretch>
                  <a:fillRect l="-9375" t="-12791" b="-31395"/>
                </a:stretch>
              </a:blipFill>
            </p:spPr>
            <p:txBody>
              <a:bodyPr/>
              <a:lstStyle/>
              <a:p>
                <a:r>
                  <a:rPr lang="en-US">
                    <a:noFill/>
                  </a:rPr>
                  <a:t> </a:t>
                </a:r>
              </a:p>
            </p:txBody>
          </p:sp>
        </mc:Fallback>
      </mc:AlternateContent>
      <p:sp>
        <p:nvSpPr>
          <p:cNvPr id="36" name="Rounded Rectangle 35"/>
          <p:cNvSpPr/>
          <p:nvPr/>
        </p:nvSpPr>
        <p:spPr>
          <a:xfrm>
            <a:off x="1471352" y="6146310"/>
            <a:ext cx="9451571" cy="6400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The projection onto the span of learned weights is the expectancy</a:t>
            </a:r>
            <a:endParaRPr lang="en-US" dirty="0"/>
          </a:p>
        </p:txBody>
      </p:sp>
      <p:sp>
        <p:nvSpPr>
          <p:cNvPr id="39" name="Rectangle 38"/>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40" name="Rectangle 39"/>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41" name="Rectangle 40"/>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42" name="Rectangle 41"/>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43" name="Rectangle 8"/>
          <p:cNvSpPr/>
          <p:nvPr/>
        </p:nvSpPr>
        <p:spPr>
          <a:xfrm>
            <a:off x="2943627" y="836633"/>
            <a:ext cx="9018387" cy="915438"/>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4" name="图片 34" descr="dog7"/>
          <p:cNvPicPr>
            <a:picLocks noChangeAspect="1"/>
          </p:cNvPicPr>
          <p:nvPr/>
        </p:nvPicPr>
        <p:blipFill>
          <a:blip r:embed="rId6"/>
          <a:stretch>
            <a:fillRect/>
          </a:stretch>
        </p:blipFill>
        <p:spPr>
          <a:xfrm>
            <a:off x="1181961" y="4331327"/>
            <a:ext cx="1569662" cy="1631747"/>
          </a:xfrm>
          <a:prstGeom prst="rect">
            <a:avLst/>
          </a:prstGeom>
        </p:spPr>
      </p:pic>
      <p:pic>
        <p:nvPicPr>
          <p:cNvPr id="45" name="图片 54" descr="dog7"/>
          <p:cNvPicPr>
            <a:picLocks noChangeAspect="1"/>
          </p:cNvPicPr>
          <p:nvPr/>
        </p:nvPicPr>
        <p:blipFill>
          <a:blip r:embed="rId7"/>
          <a:stretch>
            <a:fillRect/>
          </a:stretch>
        </p:blipFill>
        <p:spPr>
          <a:xfrm>
            <a:off x="3248634" y="4331327"/>
            <a:ext cx="1573615" cy="1631747"/>
          </a:xfrm>
          <a:prstGeom prst="rect">
            <a:avLst/>
          </a:prstGeom>
        </p:spPr>
      </p:pic>
      <p:pic>
        <p:nvPicPr>
          <p:cNvPr id="46" name="图片 59" descr="dog7"/>
          <p:cNvPicPr>
            <a:picLocks noChangeAspect="1"/>
          </p:cNvPicPr>
          <p:nvPr/>
        </p:nvPicPr>
        <p:blipFill>
          <a:blip r:embed="rId8"/>
          <a:stretch>
            <a:fillRect/>
          </a:stretch>
        </p:blipFill>
        <p:spPr>
          <a:xfrm>
            <a:off x="5319260" y="4331327"/>
            <a:ext cx="1591928" cy="1650736"/>
          </a:xfrm>
          <a:prstGeom prst="rect">
            <a:avLst/>
          </a:prstGeom>
        </p:spPr>
      </p:pic>
      <p:sp>
        <p:nvSpPr>
          <p:cNvPr id="47" name="TextBox 46"/>
          <p:cNvSpPr txBox="1"/>
          <p:nvPr/>
        </p:nvSpPr>
        <p:spPr>
          <a:xfrm>
            <a:off x="7233625" y="4283210"/>
            <a:ext cx="4612178" cy="1200329"/>
          </a:xfrm>
          <a:prstGeom prst="rect">
            <a:avLst/>
          </a:prstGeom>
          <a:noFill/>
        </p:spPr>
        <p:txBody>
          <a:bodyPr wrap="square" rtlCol="0">
            <a:spAutoFit/>
          </a:bodyPr>
          <a:lstStyle/>
          <a:p>
            <a:r>
              <a:rPr lang="en-US" b="1" dirty="0" smtClean="0">
                <a:solidFill>
                  <a:srgbClr val="FF0000"/>
                </a:solidFill>
              </a:rPr>
              <a:t>Neural networks have been trained to classify between 1000 classes – they have learned to do so by attending certain part of the image</a:t>
            </a:r>
            <a:endParaRPr lang="en-US" b="1" dirty="0">
              <a:solidFill>
                <a:srgbClr val="FF0000"/>
              </a:solidFill>
            </a:endParaRPr>
          </a:p>
        </p:txBody>
      </p:sp>
      <p:sp>
        <p:nvSpPr>
          <p:cNvPr id="22" name="Rectangle 8"/>
          <p:cNvSpPr/>
          <p:nvPr/>
        </p:nvSpPr>
        <p:spPr>
          <a:xfrm>
            <a:off x="1120092" y="4283210"/>
            <a:ext cx="6028854" cy="1698853"/>
          </a:xfrm>
          <a:prstGeom prst="rect">
            <a:avLst/>
          </a:prstGeom>
          <a:solidFill>
            <a:schemeClr val="lt1">
              <a:alpha val="5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ounded Rectangle 22"/>
          <p:cNvSpPr/>
          <p:nvPr/>
        </p:nvSpPr>
        <p:spPr>
          <a:xfrm>
            <a:off x="2549177" y="4838787"/>
            <a:ext cx="3724100" cy="723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Implicit Saliency </a:t>
            </a:r>
            <a:r>
              <a:rPr lang="en-US" smtClean="0"/>
              <a:t>in Deep Neural </a:t>
            </a:r>
            <a:r>
              <a:rPr lang="en-US" dirty="0" smtClean="0"/>
              <a:t>Networks</a:t>
            </a:r>
            <a:endParaRPr lang="en-US" dirty="0"/>
          </a:p>
        </p:txBody>
      </p:sp>
    </p:spTree>
    <p:extLst>
      <p:ext uri="{BB962C8B-B14F-4D97-AF65-F5344CB8AC3E}">
        <p14:creationId xmlns:p14="http://schemas.microsoft.com/office/powerpoint/2010/main" val="3621474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59717" y="5822714"/>
            <a:ext cx="2743200" cy="365125"/>
          </a:xfrm>
        </p:spPr>
        <p:txBody>
          <a:bodyPr/>
          <a:lstStyle/>
          <a:p>
            <a:fld id="{AE678206-0642-9F48-9727-6B519CB285FA}" type="slidenum">
              <a:rPr lang="en-US" smtClean="0"/>
              <a:t>23</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
        <p:nvSpPr>
          <p:cNvPr id="22" name="Rectangle 21"/>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23" name="Rectangle 22"/>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24" name="Rectangle 23"/>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25" name="Rectangle 24"/>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26"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Parallelogram 27">
            <a:extLst>
              <a:ext uri="{FF2B5EF4-FFF2-40B4-BE49-F238E27FC236}">
                <a16:creationId xmlns="" xmlns:a16="http://schemas.microsoft.com/office/drawing/2014/main" id="{ACD37DEB-B92B-7541-9804-A65C15F02766}"/>
              </a:ext>
            </a:extLst>
          </p:cNvPr>
          <p:cNvSpPr/>
          <p:nvPr/>
        </p:nvSpPr>
        <p:spPr>
          <a:xfrm>
            <a:off x="4754957" y="4775474"/>
            <a:ext cx="5172392" cy="1198479"/>
          </a:xfrm>
          <a:prstGeom prst="parallelogram">
            <a:avLst>
              <a:gd name="adj" fmla="val 48284"/>
            </a:avLst>
          </a:prstGeom>
          <a:solidFill>
            <a:schemeClr val="accent1">
              <a:lumMod val="60000"/>
              <a:lumOff val="40000"/>
              <a:alpha val="67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dirty="0"/>
          </a:p>
        </p:txBody>
      </p:sp>
      <p:grpSp>
        <p:nvGrpSpPr>
          <p:cNvPr id="29" name="Group 28">
            <a:extLst>
              <a:ext uri="{FF2B5EF4-FFF2-40B4-BE49-F238E27FC236}">
                <a16:creationId xmlns="" xmlns:a16="http://schemas.microsoft.com/office/drawing/2014/main" id="{2753C1B5-39F3-964E-A223-5828E624299F}"/>
              </a:ext>
            </a:extLst>
          </p:cNvPr>
          <p:cNvGrpSpPr/>
          <p:nvPr/>
        </p:nvGrpSpPr>
        <p:grpSpPr>
          <a:xfrm>
            <a:off x="5098622" y="4882724"/>
            <a:ext cx="1049295" cy="668303"/>
            <a:chOff x="7151737" y="4120742"/>
            <a:chExt cx="1096589" cy="734505"/>
          </a:xfrm>
        </p:grpSpPr>
        <p:grpSp>
          <p:nvGrpSpPr>
            <p:cNvPr id="31" name="Group 30">
              <a:extLst>
                <a:ext uri="{FF2B5EF4-FFF2-40B4-BE49-F238E27FC236}">
                  <a16:creationId xmlns="" xmlns:a16="http://schemas.microsoft.com/office/drawing/2014/main" id="{1EE68064-AF00-CD49-877F-DD60839DB17B}"/>
                </a:ext>
              </a:extLst>
            </p:cNvPr>
            <p:cNvGrpSpPr/>
            <p:nvPr/>
          </p:nvGrpSpPr>
          <p:grpSpPr>
            <a:xfrm>
              <a:off x="7151737" y="4120742"/>
              <a:ext cx="1096589" cy="707033"/>
              <a:chOff x="8201741" y="4389100"/>
              <a:chExt cx="1096589" cy="707033"/>
            </a:xfrm>
          </p:grpSpPr>
          <p:cxnSp>
            <p:nvCxnSpPr>
              <p:cNvPr id="35" name="Straight Arrow Connector 34">
                <a:extLst>
                  <a:ext uri="{FF2B5EF4-FFF2-40B4-BE49-F238E27FC236}">
                    <a16:creationId xmlns="" xmlns:a16="http://schemas.microsoft.com/office/drawing/2014/main" id="{E8718490-85BF-034B-A787-C2107F7EF04C}"/>
                  </a:ext>
                </a:extLst>
              </p:cNvPr>
              <p:cNvCxnSpPr>
                <a:cxnSpLocks/>
              </p:cNvCxnSpPr>
              <p:nvPr/>
            </p:nvCxnSpPr>
            <p:spPr>
              <a:xfrm flipH="1">
                <a:off x="8201741" y="4389100"/>
                <a:ext cx="323083" cy="707033"/>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 xmlns:a16="http://schemas.microsoft.com/office/drawing/2014/main" id="{E214D483-582E-CB45-8D3F-A56D8F7D278C}"/>
                  </a:ext>
                </a:extLst>
              </p:cNvPr>
              <p:cNvCxnSpPr>
                <a:cxnSpLocks/>
              </p:cNvCxnSpPr>
              <p:nvPr/>
            </p:nvCxnSpPr>
            <p:spPr>
              <a:xfrm>
                <a:off x="8524824" y="4389100"/>
                <a:ext cx="773506" cy="0"/>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C55CD7E4-E729-0248-B6B9-A6F4E9F32EEC}"/>
                    </a:ext>
                  </a:extLst>
                </p:cNvPr>
                <p:cNvSpPr txBox="1"/>
                <p:nvPr/>
              </p:nvSpPr>
              <p:spPr>
                <a:xfrm>
                  <a:off x="7792406" y="4167970"/>
                  <a:ext cx="445906" cy="369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1</m:t>
                            </m:r>
                          </m:sub>
                        </m:sSub>
                      </m:oMath>
                    </m:oMathPara>
                  </a14:m>
                  <a:endParaRPr lang="en-US" sz="3000" dirty="0"/>
                </a:p>
              </p:txBody>
            </p:sp>
          </mc:Choice>
          <mc:Fallback xmlns="">
            <p:sp>
              <p:nvSpPr>
                <p:cNvPr id="111" name="TextBox 110">
                  <a:extLst>
                    <a:ext uri="{FF2B5EF4-FFF2-40B4-BE49-F238E27FC236}">
                      <a16:creationId xmlns="" xmlns:a16="http://schemas.microsoft.com/office/drawing/2014/main" xmlns:a14="http://schemas.microsoft.com/office/drawing/2010/main" id="{C55CD7E4-E729-0248-B6B9-A6F4E9F32EEC}"/>
                    </a:ext>
                  </a:extLst>
                </p:cNvPr>
                <p:cNvSpPr txBox="1">
                  <a:spLocks noRot="1" noChangeAspect="1" noMove="1" noResize="1" noEditPoints="1" noAdjustHandles="1" noChangeArrowheads="1" noChangeShapeType="1" noTextEdit="1"/>
                </p:cNvSpPr>
                <p:nvPr/>
              </p:nvSpPr>
              <p:spPr>
                <a:xfrm>
                  <a:off x="7792406" y="4167970"/>
                  <a:ext cx="445906" cy="36933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1B094BFC-062B-6B4B-8B8C-188C6B17E5BD}"/>
                    </a:ext>
                  </a:extLst>
                </p:cNvPr>
                <p:cNvSpPr txBox="1"/>
                <p:nvPr/>
              </p:nvSpPr>
              <p:spPr>
                <a:xfrm>
                  <a:off x="7267007" y="4485915"/>
                  <a:ext cx="4630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2</m:t>
                            </m:r>
                          </m:sub>
                        </m:sSub>
                      </m:oMath>
                    </m:oMathPara>
                  </a14:m>
                  <a:endParaRPr lang="en-US" sz="3000" dirty="0"/>
                </a:p>
              </p:txBody>
            </p:sp>
          </mc:Choice>
          <mc:Fallback xmlns="">
            <p:sp>
              <p:nvSpPr>
                <p:cNvPr id="112" name="TextBox 111">
                  <a:extLst>
                    <a:ext uri="{FF2B5EF4-FFF2-40B4-BE49-F238E27FC236}">
                      <a16:creationId xmlns="" xmlns:a16="http://schemas.microsoft.com/office/drawing/2014/main" xmlns:a14="http://schemas.microsoft.com/office/drawing/2010/main" id="{1B094BFC-062B-6B4B-8B8C-188C6B17E5BD}"/>
                    </a:ext>
                  </a:extLst>
                </p:cNvPr>
                <p:cNvSpPr txBox="1">
                  <a:spLocks noRot="1" noChangeAspect="1" noMove="1" noResize="1" noEditPoints="1" noAdjustHandles="1" noChangeArrowheads="1" noChangeShapeType="1" noTextEdit="1"/>
                </p:cNvSpPr>
                <p:nvPr/>
              </p:nvSpPr>
              <p:spPr>
                <a:xfrm>
                  <a:off x="7267007" y="4485915"/>
                  <a:ext cx="463050" cy="369332"/>
                </a:xfrm>
                <a:prstGeom prst="rect">
                  <a:avLst/>
                </a:prstGeom>
                <a:blipFill rotWithShape="0">
                  <a:blip r:embed="rId13"/>
                  <a:stretch>
                    <a:fillRect/>
                  </a:stretch>
                </a:blipFill>
              </p:spPr>
              <p:txBody>
                <a:bodyPr/>
                <a:lstStyle/>
                <a:p>
                  <a:r>
                    <a:rPr lang="en-US">
                      <a:noFill/>
                    </a:rPr>
                    <a:t> </a:t>
                  </a:r>
                </a:p>
              </p:txBody>
            </p:sp>
          </mc:Fallback>
        </mc:AlternateContent>
      </p:grpSp>
      <p:sp>
        <p:nvSpPr>
          <p:cNvPr id="38" name="Oval 37"/>
          <p:cNvSpPr/>
          <p:nvPr/>
        </p:nvSpPr>
        <p:spPr>
          <a:xfrm>
            <a:off x="7293543" y="5078561"/>
            <a:ext cx="202484" cy="1948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7149364" y="5140631"/>
                <a:ext cx="4908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charset="0"/>
                        </a:rPr>
                        <m:t>𝒙</m:t>
                      </m:r>
                    </m:oMath>
                  </m:oMathPara>
                </a14:m>
                <a:endParaRPr lang="en-US" sz="2800" b="1" i="1" dirty="0">
                  <a:solidFill>
                    <a:srgbClr val="FF000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7149364" y="5140631"/>
                <a:ext cx="490839" cy="523220"/>
              </a:xfrm>
              <a:prstGeom prst="rect">
                <a:avLst/>
              </a:prstGeom>
              <a:blipFill rotWithShape="0">
                <a:blip r:embed="rId14"/>
                <a:stretch>
                  <a:fillRect/>
                </a:stretch>
              </a:blipFill>
            </p:spPr>
            <p:txBody>
              <a:bodyPr/>
              <a:lstStyle/>
              <a:p>
                <a:r>
                  <a:rPr lang="en-US">
                    <a:noFill/>
                  </a:rPr>
                  <a:t> </a:t>
                </a:r>
              </a:p>
            </p:txBody>
          </p:sp>
        </mc:Fallback>
      </mc:AlternateContent>
      <p:pic>
        <p:nvPicPr>
          <p:cNvPr id="43" name="图片 44" descr="dog7"/>
          <p:cNvPicPr>
            <a:picLocks noChangeAspect="1"/>
          </p:cNvPicPr>
          <p:nvPr/>
        </p:nvPicPr>
        <p:blipFill>
          <a:blip r:embed="rId15"/>
          <a:stretch>
            <a:fillRect/>
          </a:stretch>
        </p:blipFill>
        <p:spPr>
          <a:xfrm>
            <a:off x="7694478" y="4923144"/>
            <a:ext cx="556864" cy="583678"/>
          </a:xfrm>
          <a:prstGeom prst="rect">
            <a:avLst/>
          </a:prstGeom>
        </p:spPr>
      </p:pic>
      <mc:AlternateContent xmlns:mc="http://schemas.openxmlformats.org/markup-compatibility/2006" xmlns:a14="http://schemas.microsoft.com/office/drawing/2010/main">
        <mc:Choice Requires="a14">
          <p:sp>
            <p:nvSpPr>
              <p:cNvPr id="44" name="TextBox 43"/>
              <p:cNvSpPr txBox="1"/>
              <p:nvPr/>
            </p:nvSpPr>
            <p:spPr>
              <a:xfrm>
                <a:off x="1776067" y="4773624"/>
                <a:ext cx="2845493" cy="1200329"/>
              </a:xfrm>
              <a:prstGeom prst="rect">
                <a:avLst/>
              </a:prstGeom>
              <a:noFill/>
              <a:ln>
                <a:solidFill>
                  <a:schemeClr val="tx1"/>
                </a:solidFill>
              </a:ln>
            </p:spPr>
            <p:txBody>
              <a:bodyPr wrap="square" rtlCol="0">
                <a:spAutoFit/>
              </a:bodyPr>
              <a:lstStyle/>
              <a:p>
                <a:pPr algn="ctr"/>
                <a:r>
                  <a:rPr lang="en-US" dirty="0" smtClean="0"/>
                  <a:t>Weights span the manifold. </a:t>
                </a:r>
                <a14:m>
                  <m:oMath xmlns:m="http://schemas.openxmlformats.org/officeDocument/2006/math">
                    <m:r>
                      <a:rPr lang="en-US" b="0" i="1" smtClean="0">
                        <a:latin typeface="Cambria Math" charset="0"/>
                      </a:rPr>
                      <m:t>𝑥</m:t>
                    </m:r>
                  </m:oMath>
                </a14:m>
                <a:r>
                  <a:rPr lang="en-US" dirty="0" smtClean="0"/>
                  <a:t> projects onto the correct region to be classified as a dog</a:t>
                </a:r>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1776067" y="4773624"/>
                <a:ext cx="2845493" cy="1200329"/>
              </a:xfrm>
              <a:prstGeom prst="rect">
                <a:avLst/>
              </a:prstGeom>
              <a:blipFill rotWithShape="0">
                <a:blip r:embed="rId16"/>
                <a:stretch>
                  <a:fillRect t="-2010" r="-640" b="-6533"/>
                </a:stretch>
              </a:blipFill>
              <a:ln>
                <a:solidFill>
                  <a:schemeClr val="tx1"/>
                </a:solidFill>
              </a:ln>
            </p:spPr>
            <p:txBody>
              <a:bodyPr/>
              <a:lstStyle/>
              <a:p>
                <a:r>
                  <a:rPr lang="en-US">
                    <a:noFill/>
                  </a:rPr>
                  <a:t> </a:t>
                </a:r>
              </a:p>
            </p:txBody>
          </p:sp>
        </mc:Fallback>
      </mc:AlternateContent>
      <p:sp>
        <p:nvSpPr>
          <p:cNvPr id="45" name="Moon 44"/>
          <p:cNvSpPr/>
          <p:nvPr/>
        </p:nvSpPr>
        <p:spPr>
          <a:xfrm rot="5400000">
            <a:off x="5516017" y="1562624"/>
            <a:ext cx="3650272" cy="5172392"/>
          </a:xfrm>
          <a:prstGeom prst="moon">
            <a:avLst>
              <a:gd name="adj" fmla="val 33527"/>
            </a:avLst>
          </a:prstGeom>
          <a:solidFill>
            <a:srgbClr val="7030A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7293543" y="2596905"/>
            <a:ext cx="202484" cy="1948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7443508" y="2394408"/>
                <a:ext cx="4908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charset="0"/>
                        </a:rPr>
                        <m:t>𝒙</m:t>
                      </m:r>
                    </m:oMath>
                  </m:oMathPara>
                </a14:m>
                <a:endParaRPr lang="en-US" sz="2800" b="1" i="1" dirty="0">
                  <a:solidFill>
                    <a:srgbClr val="FF000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7443508" y="2394408"/>
                <a:ext cx="490839" cy="523220"/>
              </a:xfrm>
              <a:prstGeom prst="rect">
                <a:avLst/>
              </a:prstGeom>
              <a:blipFill rotWithShape="0">
                <a:blip r:embed="rId17"/>
                <a:stretch>
                  <a:fillRect/>
                </a:stretch>
              </a:blipFill>
            </p:spPr>
            <p:txBody>
              <a:bodyPr/>
              <a:lstStyle/>
              <a:p>
                <a:r>
                  <a:rPr lang="en-US">
                    <a:noFill/>
                  </a:rPr>
                  <a:t> </a:t>
                </a:r>
              </a:p>
            </p:txBody>
          </p:sp>
        </mc:Fallback>
      </mc:AlternateContent>
      <p:sp>
        <p:nvSpPr>
          <p:cNvPr id="6" name="TextBox 5"/>
          <p:cNvSpPr txBox="1"/>
          <p:nvPr/>
        </p:nvSpPr>
        <p:spPr>
          <a:xfrm>
            <a:off x="6158541" y="5568892"/>
            <a:ext cx="2569934" cy="369332"/>
          </a:xfrm>
          <a:prstGeom prst="rect">
            <a:avLst/>
          </a:prstGeom>
          <a:noFill/>
        </p:spPr>
        <p:txBody>
          <a:bodyPr wrap="none" rtlCol="0">
            <a:spAutoFit/>
          </a:bodyPr>
          <a:lstStyle/>
          <a:p>
            <a:r>
              <a:rPr lang="en-US" smtClean="0"/>
              <a:t>Dog classified as a dog</a:t>
            </a:r>
            <a:endParaRPr lang="en-US"/>
          </a:p>
        </p:txBody>
      </p:sp>
      <p:sp>
        <p:nvSpPr>
          <p:cNvPr id="48" name="TextBox 47"/>
          <p:cNvSpPr txBox="1"/>
          <p:nvPr/>
        </p:nvSpPr>
        <p:spPr>
          <a:xfrm>
            <a:off x="6235485" y="2245244"/>
            <a:ext cx="2492990" cy="369332"/>
          </a:xfrm>
          <a:prstGeom prst="rect">
            <a:avLst/>
          </a:prstGeom>
          <a:noFill/>
        </p:spPr>
        <p:txBody>
          <a:bodyPr wrap="none" rtlCol="0">
            <a:spAutoFit/>
          </a:bodyPr>
          <a:lstStyle/>
          <a:p>
            <a:r>
              <a:rPr lang="en-US" dirty="0" smtClean="0"/>
              <a:t>Dog classified as a cat</a:t>
            </a:r>
            <a:endParaRPr lang="en-US" dirty="0"/>
          </a:p>
        </p:txBody>
      </p:sp>
      <p:cxnSp>
        <p:nvCxnSpPr>
          <p:cNvPr id="51" name="Straight Arrow Connector 50">
            <a:extLst>
              <a:ext uri="{FF2B5EF4-FFF2-40B4-BE49-F238E27FC236}">
                <a16:creationId xmlns="" xmlns:a16="http://schemas.microsoft.com/office/drawing/2014/main" id="{E8718490-85BF-034B-A787-C2107F7EF04C}"/>
              </a:ext>
            </a:extLst>
          </p:cNvPr>
          <p:cNvCxnSpPr>
            <a:cxnSpLocks/>
          </p:cNvCxnSpPr>
          <p:nvPr/>
        </p:nvCxnSpPr>
        <p:spPr>
          <a:xfrm flipH="1">
            <a:off x="5237964" y="3481661"/>
            <a:ext cx="309149" cy="643307"/>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 xmlns:a16="http://schemas.microsoft.com/office/drawing/2014/main" id="{E214D483-582E-CB45-8D3F-A56D8F7D278C}"/>
              </a:ext>
            </a:extLst>
          </p:cNvPr>
          <p:cNvCxnSpPr>
            <a:cxnSpLocks/>
          </p:cNvCxnSpPr>
          <p:nvPr/>
        </p:nvCxnSpPr>
        <p:spPr>
          <a:xfrm flipV="1">
            <a:off x="5547113" y="2824556"/>
            <a:ext cx="522937" cy="657105"/>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 xmlns:a16="http://schemas.microsoft.com/office/drawing/2014/main" id="{C55CD7E4-E729-0248-B6B9-A6F4E9F32EEC}"/>
                  </a:ext>
                </a:extLst>
              </p:cNvPr>
              <p:cNvSpPr txBox="1"/>
              <p:nvPr/>
            </p:nvSpPr>
            <p:spPr>
              <a:xfrm>
                <a:off x="5806887" y="3159853"/>
                <a:ext cx="426675" cy="336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1</m:t>
                          </m:r>
                        </m:sub>
                      </m:sSub>
                    </m:oMath>
                  </m:oMathPara>
                </a14:m>
                <a:endParaRPr lang="en-US" sz="3000" dirty="0"/>
              </a:p>
            </p:txBody>
          </p:sp>
        </mc:Choice>
        <mc:Fallback xmlns="">
          <p:sp>
            <p:nvSpPr>
              <p:cNvPr id="53" name="TextBox 52">
                <a:extLst>
                  <a:ext uri="{FF2B5EF4-FFF2-40B4-BE49-F238E27FC236}">
                    <a16:creationId xmlns="" xmlns:a16="http://schemas.microsoft.com/office/drawing/2014/main" xmlns:a14="http://schemas.microsoft.com/office/drawing/2010/main" id="{C55CD7E4-E729-0248-B6B9-A6F4E9F32EEC}"/>
                  </a:ext>
                </a:extLst>
              </p:cNvPr>
              <p:cNvSpPr txBox="1">
                <a:spLocks noRot="1" noChangeAspect="1" noMove="1" noResize="1" noEditPoints="1" noAdjustHandles="1" noChangeArrowheads="1" noChangeShapeType="1" noTextEdit="1"/>
              </p:cNvSpPr>
              <p:nvPr/>
            </p:nvSpPr>
            <p:spPr>
              <a:xfrm>
                <a:off x="5806887" y="3159853"/>
                <a:ext cx="426675" cy="336044"/>
              </a:xfrm>
              <a:prstGeom prst="rect">
                <a:avLst/>
              </a:prstGeom>
              <a:blipFill rotWithShape="0">
                <a:blip r:embed="rId18"/>
                <a:stretch>
                  <a:fillRect r="-5714"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 xmlns:a16="http://schemas.microsoft.com/office/drawing/2014/main" id="{1B094BFC-062B-6B4B-8B8C-188C6B17E5BD}"/>
                  </a:ext>
                </a:extLst>
              </p:cNvPr>
              <p:cNvSpPr txBox="1"/>
              <p:nvPr/>
            </p:nvSpPr>
            <p:spPr>
              <a:xfrm>
                <a:off x="5348263" y="3813920"/>
                <a:ext cx="443079" cy="336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2</m:t>
                          </m:r>
                        </m:sub>
                      </m:sSub>
                    </m:oMath>
                  </m:oMathPara>
                </a14:m>
                <a:endParaRPr lang="en-US" sz="3000" dirty="0"/>
              </a:p>
            </p:txBody>
          </p:sp>
        </mc:Choice>
        <mc:Fallback xmlns="">
          <p:sp>
            <p:nvSpPr>
              <p:cNvPr id="54" name="TextBox 53">
                <a:extLst>
                  <a:ext uri="{FF2B5EF4-FFF2-40B4-BE49-F238E27FC236}">
                    <a16:creationId xmlns="" xmlns:a16="http://schemas.microsoft.com/office/drawing/2014/main" xmlns:a14="http://schemas.microsoft.com/office/drawing/2010/main" id="{1B094BFC-062B-6B4B-8B8C-188C6B17E5BD}"/>
                  </a:ext>
                </a:extLst>
              </p:cNvPr>
              <p:cNvSpPr txBox="1">
                <a:spLocks noRot="1" noChangeAspect="1" noMove="1" noResize="1" noEditPoints="1" noAdjustHandles="1" noChangeArrowheads="1" noChangeShapeType="1" noTextEdit="1"/>
              </p:cNvSpPr>
              <p:nvPr/>
            </p:nvSpPr>
            <p:spPr>
              <a:xfrm>
                <a:off x="5348263" y="3813920"/>
                <a:ext cx="443079" cy="336044"/>
              </a:xfrm>
              <a:prstGeom prst="rect">
                <a:avLst/>
              </a:prstGeom>
              <a:blipFill rotWithShape="0">
                <a:blip r:embed="rId19"/>
                <a:stretch>
                  <a:fillRect r="-2740" b="-34545"/>
                </a:stretch>
              </a:blipFill>
            </p:spPr>
            <p:txBody>
              <a:bodyPr/>
              <a:lstStyle/>
              <a:p>
                <a:r>
                  <a:rPr lang="en-US">
                    <a:noFill/>
                  </a:rPr>
                  <a:t> </a:t>
                </a:r>
              </a:p>
            </p:txBody>
          </p:sp>
        </mc:Fallback>
      </mc:AlternateContent>
      <p:sp>
        <p:nvSpPr>
          <p:cNvPr id="9" name="Rounded Rectangle 8"/>
          <p:cNvSpPr/>
          <p:nvPr/>
        </p:nvSpPr>
        <p:spPr>
          <a:xfrm>
            <a:off x="2146671" y="6093725"/>
            <a:ext cx="7780677" cy="542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a dog is classified as a dog : It is in its expected manifold</a:t>
            </a:r>
            <a:endParaRPr lang="en-US" dirty="0"/>
          </a:p>
        </p:txBody>
      </p:sp>
      <mc:AlternateContent xmlns:mc="http://schemas.openxmlformats.org/markup-compatibility/2006" xmlns:a14="http://schemas.microsoft.com/office/drawing/2010/main">
        <mc:Choice Requires="a14">
          <p:sp>
            <p:nvSpPr>
              <p:cNvPr id="56" name="TextBox 55"/>
              <p:cNvSpPr txBox="1"/>
              <p:nvPr/>
            </p:nvSpPr>
            <p:spPr>
              <a:xfrm>
                <a:off x="1772476" y="2317463"/>
                <a:ext cx="2845493" cy="923330"/>
              </a:xfrm>
              <a:prstGeom prst="rect">
                <a:avLst/>
              </a:prstGeom>
              <a:noFill/>
              <a:ln>
                <a:solidFill>
                  <a:schemeClr val="tx1"/>
                </a:solidFill>
              </a:ln>
            </p:spPr>
            <p:txBody>
              <a:bodyPr wrap="square" rtlCol="0">
                <a:spAutoFit/>
              </a:bodyPr>
              <a:lstStyle/>
              <a:p>
                <a:pPr algn="ctr"/>
                <a:r>
                  <a:rPr lang="en-US" dirty="0" smtClean="0"/>
                  <a:t>Weights </a:t>
                </a:r>
                <a14:m>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oMath>
                </a14:m>
                <a:r>
                  <a:rPr lang="en-US" dirty="0" smtClean="0"/>
                  <a:t> change to obtain a expectancy-mismatch manifold</a:t>
                </a:r>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1772476" y="2317463"/>
                <a:ext cx="2845493" cy="923330"/>
              </a:xfrm>
              <a:prstGeom prst="rect">
                <a:avLst/>
              </a:prstGeom>
              <a:blipFill rotWithShape="0">
                <a:blip r:embed="rId20"/>
                <a:stretch>
                  <a:fillRect t="-2597" b="-8442"/>
                </a:stretch>
              </a:blipFill>
              <a:ln>
                <a:solidFill>
                  <a:schemeClr val="tx1"/>
                </a:solidFill>
              </a:ln>
            </p:spPr>
            <p:txBody>
              <a:bodyPr/>
              <a:lstStyle/>
              <a:p>
                <a:r>
                  <a:rPr lang="en-US">
                    <a:noFill/>
                  </a:rPr>
                  <a:t> </a:t>
                </a:r>
              </a:p>
            </p:txBody>
          </p:sp>
        </mc:Fallback>
      </mc:AlternateContent>
      <p:pic>
        <p:nvPicPr>
          <p:cNvPr id="57" name="图片 44" descr="dog7"/>
          <p:cNvPicPr>
            <a:picLocks noChangeAspect="1"/>
          </p:cNvPicPr>
          <p:nvPr/>
        </p:nvPicPr>
        <p:blipFill>
          <a:blip r:embed="rId15"/>
          <a:stretch>
            <a:fillRect/>
          </a:stretch>
        </p:blipFill>
        <p:spPr>
          <a:xfrm>
            <a:off x="6533230" y="2647801"/>
            <a:ext cx="556864" cy="583678"/>
          </a:xfrm>
          <a:prstGeom prst="rect">
            <a:avLst/>
          </a:prstGeom>
        </p:spPr>
      </p:pic>
      <p:sp>
        <p:nvSpPr>
          <p:cNvPr id="58" name="Rounded Rectangle 57"/>
          <p:cNvSpPr/>
          <p:nvPr/>
        </p:nvSpPr>
        <p:spPr>
          <a:xfrm>
            <a:off x="2146672" y="1650723"/>
            <a:ext cx="7780678" cy="62377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a dog is classified as a cat : There is an expectancy-mismatch in </a:t>
            </a:r>
            <a:r>
              <a:rPr lang="en-US" smtClean="0"/>
              <a:t>its projection </a:t>
            </a:r>
            <a:r>
              <a:rPr lang="en-US" dirty="0" smtClean="0"/>
              <a:t>manifold</a:t>
            </a:r>
            <a:endParaRPr lang="en-US" dirty="0"/>
          </a:p>
        </p:txBody>
      </p:sp>
    </p:spTree>
    <p:extLst>
      <p:ext uri="{BB962C8B-B14F-4D97-AF65-F5344CB8AC3E}">
        <p14:creationId xmlns:p14="http://schemas.microsoft.com/office/powerpoint/2010/main" val="15348005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59717" y="5822714"/>
            <a:ext cx="2743200" cy="365125"/>
          </a:xfrm>
        </p:spPr>
        <p:txBody>
          <a:bodyPr/>
          <a:lstStyle/>
          <a:p>
            <a:fld id="{AE678206-0642-9F48-9727-6B519CB285FA}" type="slidenum">
              <a:rPr lang="en-US" smtClean="0"/>
              <a:t>24</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
        <p:nvSpPr>
          <p:cNvPr id="22" name="Rectangle 21"/>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23" name="Rectangle 22"/>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24" name="Rectangle 23"/>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25" name="Rectangle 24"/>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26"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Parallelogram 27">
            <a:extLst>
              <a:ext uri="{FF2B5EF4-FFF2-40B4-BE49-F238E27FC236}">
                <a16:creationId xmlns="" xmlns:a16="http://schemas.microsoft.com/office/drawing/2014/main" id="{ACD37DEB-B92B-7541-9804-A65C15F02766}"/>
              </a:ext>
            </a:extLst>
          </p:cNvPr>
          <p:cNvSpPr/>
          <p:nvPr/>
        </p:nvSpPr>
        <p:spPr>
          <a:xfrm>
            <a:off x="4754957" y="4775474"/>
            <a:ext cx="5172392" cy="1198479"/>
          </a:xfrm>
          <a:prstGeom prst="parallelogram">
            <a:avLst>
              <a:gd name="adj" fmla="val 48284"/>
            </a:avLst>
          </a:prstGeom>
          <a:solidFill>
            <a:schemeClr val="accent1">
              <a:lumMod val="60000"/>
              <a:lumOff val="40000"/>
              <a:alpha val="67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dirty="0"/>
          </a:p>
        </p:txBody>
      </p:sp>
      <p:grpSp>
        <p:nvGrpSpPr>
          <p:cNvPr id="29" name="Group 28">
            <a:extLst>
              <a:ext uri="{FF2B5EF4-FFF2-40B4-BE49-F238E27FC236}">
                <a16:creationId xmlns="" xmlns:a16="http://schemas.microsoft.com/office/drawing/2014/main" id="{2753C1B5-39F3-964E-A223-5828E624299F}"/>
              </a:ext>
            </a:extLst>
          </p:cNvPr>
          <p:cNvGrpSpPr/>
          <p:nvPr/>
        </p:nvGrpSpPr>
        <p:grpSpPr>
          <a:xfrm>
            <a:off x="5098622" y="4882724"/>
            <a:ext cx="1049295" cy="668303"/>
            <a:chOff x="7151737" y="4120742"/>
            <a:chExt cx="1096589" cy="734505"/>
          </a:xfrm>
        </p:grpSpPr>
        <p:grpSp>
          <p:nvGrpSpPr>
            <p:cNvPr id="31" name="Group 30">
              <a:extLst>
                <a:ext uri="{FF2B5EF4-FFF2-40B4-BE49-F238E27FC236}">
                  <a16:creationId xmlns="" xmlns:a16="http://schemas.microsoft.com/office/drawing/2014/main" id="{1EE68064-AF00-CD49-877F-DD60839DB17B}"/>
                </a:ext>
              </a:extLst>
            </p:cNvPr>
            <p:cNvGrpSpPr/>
            <p:nvPr/>
          </p:nvGrpSpPr>
          <p:grpSpPr>
            <a:xfrm>
              <a:off x="7151737" y="4120742"/>
              <a:ext cx="1096589" cy="707033"/>
              <a:chOff x="8201741" y="4389100"/>
              <a:chExt cx="1096589" cy="707033"/>
            </a:xfrm>
          </p:grpSpPr>
          <p:cxnSp>
            <p:nvCxnSpPr>
              <p:cNvPr id="35" name="Straight Arrow Connector 34">
                <a:extLst>
                  <a:ext uri="{FF2B5EF4-FFF2-40B4-BE49-F238E27FC236}">
                    <a16:creationId xmlns="" xmlns:a16="http://schemas.microsoft.com/office/drawing/2014/main" id="{E8718490-85BF-034B-A787-C2107F7EF04C}"/>
                  </a:ext>
                </a:extLst>
              </p:cNvPr>
              <p:cNvCxnSpPr>
                <a:cxnSpLocks/>
              </p:cNvCxnSpPr>
              <p:nvPr/>
            </p:nvCxnSpPr>
            <p:spPr>
              <a:xfrm flipH="1">
                <a:off x="8201741" y="4389100"/>
                <a:ext cx="323083" cy="707033"/>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 xmlns:a16="http://schemas.microsoft.com/office/drawing/2014/main" id="{E214D483-582E-CB45-8D3F-A56D8F7D278C}"/>
                  </a:ext>
                </a:extLst>
              </p:cNvPr>
              <p:cNvCxnSpPr>
                <a:cxnSpLocks/>
              </p:cNvCxnSpPr>
              <p:nvPr/>
            </p:nvCxnSpPr>
            <p:spPr>
              <a:xfrm>
                <a:off x="8524824" y="4389100"/>
                <a:ext cx="773506" cy="0"/>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C55CD7E4-E729-0248-B6B9-A6F4E9F32EEC}"/>
                    </a:ext>
                  </a:extLst>
                </p:cNvPr>
                <p:cNvSpPr txBox="1"/>
                <p:nvPr/>
              </p:nvSpPr>
              <p:spPr>
                <a:xfrm>
                  <a:off x="7792406" y="4167970"/>
                  <a:ext cx="445906" cy="369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1</m:t>
                            </m:r>
                          </m:sub>
                        </m:sSub>
                      </m:oMath>
                    </m:oMathPara>
                  </a14:m>
                  <a:endParaRPr lang="en-US" sz="3000" dirty="0"/>
                </a:p>
              </p:txBody>
            </p:sp>
          </mc:Choice>
          <mc:Fallback xmlns="">
            <p:sp>
              <p:nvSpPr>
                <p:cNvPr id="111" name="TextBox 110">
                  <a:extLst>
                    <a:ext uri="{FF2B5EF4-FFF2-40B4-BE49-F238E27FC236}">
                      <a16:creationId xmlns="" xmlns:a16="http://schemas.microsoft.com/office/drawing/2014/main" xmlns:a14="http://schemas.microsoft.com/office/drawing/2010/main" id="{C55CD7E4-E729-0248-B6B9-A6F4E9F32EEC}"/>
                    </a:ext>
                  </a:extLst>
                </p:cNvPr>
                <p:cNvSpPr txBox="1">
                  <a:spLocks noRot="1" noChangeAspect="1" noMove="1" noResize="1" noEditPoints="1" noAdjustHandles="1" noChangeArrowheads="1" noChangeShapeType="1" noTextEdit="1"/>
                </p:cNvSpPr>
                <p:nvPr/>
              </p:nvSpPr>
              <p:spPr>
                <a:xfrm>
                  <a:off x="7792406" y="4167970"/>
                  <a:ext cx="445906" cy="36933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1B094BFC-062B-6B4B-8B8C-188C6B17E5BD}"/>
                    </a:ext>
                  </a:extLst>
                </p:cNvPr>
                <p:cNvSpPr txBox="1"/>
                <p:nvPr/>
              </p:nvSpPr>
              <p:spPr>
                <a:xfrm>
                  <a:off x="7267007" y="4485915"/>
                  <a:ext cx="4630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2</m:t>
                            </m:r>
                          </m:sub>
                        </m:sSub>
                      </m:oMath>
                    </m:oMathPara>
                  </a14:m>
                  <a:endParaRPr lang="en-US" sz="3000" dirty="0"/>
                </a:p>
              </p:txBody>
            </p:sp>
          </mc:Choice>
          <mc:Fallback xmlns="">
            <p:sp>
              <p:nvSpPr>
                <p:cNvPr id="112" name="TextBox 111">
                  <a:extLst>
                    <a:ext uri="{FF2B5EF4-FFF2-40B4-BE49-F238E27FC236}">
                      <a16:creationId xmlns="" xmlns:a16="http://schemas.microsoft.com/office/drawing/2014/main" xmlns:a14="http://schemas.microsoft.com/office/drawing/2010/main" id="{1B094BFC-062B-6B4B-8B8C-188C6B17E5BD}"/>
                    </a:ext>
                  </a:extLst>
                </p:cNvPr>
                <p:cNvSpPr txBox="1">
                  <a:spLocks noRot="1" noChangeAspect="1" noMove="1" noResize="1" noEditPoints="1" noAdjustHandles="1" noChangeArrowheads="1" noChangeShapeType="1" noTextEdit="1"/>
                </p:cNvSpPr>
                <p:nvPr/>
              </p:nvSpPr>
              <p:spPr>
                <a:xfrm>
                  <a:off x="7267007" y="4485915"/>
                  <a:ext cx="463050" cy="369332"/>
                </a:xfrm>
                <a:prstGeom prst="rect">
                  <a:avLst/>
                </a:prstGeom>
                <a:blipFill rotWithShape="0">
                  <a:blip r:embed="rId13"/>
                  <a:stretch>
                    <a:fillRect/>
                  </a:stretch>
                </a:blipFill>
              </p:spPr>
              <p:txBody>
                <a:bodyPr/>
                <a:lstStyle/>
                <a:p>
                  <a:r>
                    <a:rPr lang="en-US">
                      <a:noFill/>
                    </a:rPr>
                    <a:t> </a:t>
                  </a:r>
                </a:p>
              </p:txBody>
            </p:sp>
          </mc:Fallback>
        </mc:AlternateContent>
      </p:grpSp>
      <p:sp>
        <p:nvSpPr>
          <p:cNvPr id="38" name="Oval 37"/>
          <p:cNvSpPr/>
          <p:nvPr/>
        </p:nvSpPr>
        <p:spPr>
          <a:xfrm>
            <a:off x="7293543" y="5078561"/>
            <a:ext cx="202484" cy="1948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7149364" y="5140631"/>
                <a:ext cx="4908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charset="0"/>
                        </a:rPr>
                        <m:t>𝒙</m:t>
                      </m:r>
                    </m:oMath>
                  </m:oMathPara>
                </a14:m>
                <a:endParaRPr lang="en-US" sz="2800" b="1" i="1" dirty="0">
                  <a:solidFill>
                    <a:srgbClr val="FF000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7149364" y="5140631"/>
                <a:ext cx="490839" cy="523220"/>
              </a:xfrm>
              <a:prstGeom prst="rect">
                <a:avLst/>
              </a:prstGeom>
              <a:blipFill rotWithShape="0">
                <a:blip r:embed="rId14"/>
                <a:stretch>
                  <a:fillRect/>
                </a:stretch>
              </a:blipFill>
            </p:spPr>
            <p:txBody>
              <a:bodyPr/>
              <a:lstStyle/>
              <a:p>
                <a:r>
                  <a:rPr lang="en-US">
                    <a:noFill/>
                  </a:rPr>
                  <a:t> </a:t>
                </a:r>
              </a:p>
            </p:txBody>
          </p:sp>
        </mc:Fallback>
      </mc:AlternateContent>
      <p:pic>
        <p:nvPicPr>
          <p:cNvPr id="43" name="图片 44" descr="dog7"/>
          <p:cNvPicPr>
            <a:picLocks noChangeAspect="1"/>
          </p:cNvPicPr>
          <p:nvPr/>
        </p:nvPicPr>
        <p:blipFill>
          <a:blip r:embed="rId15"/>
          <a:stretch>
            <a:fillRect/>
          </a:stretch>
        </p:blipFill>
        <p:spPr>
          <a:xfrm>
            <a:off x="7694478" y="4923144"/>
            <a:ext cx="556864" cy="583678"/>
          </a:xfrm>
          <a:prstGeom prst="rect">
            <a:avLst/>
          </a:prstGeom>
        </p:spPr>
      </p:pic>
      <mc:AlternateContent xmlns:mc="http://schemas.openxmlformats.org/markup-compatibility/2006" xmlns:a14="http://schemas.microsoft.com/office/drawing/2010/main">
        <mc:Choice Requires="a14">
          <p:sp>
            <p:nvSpPr>
              <p:cNvPr id="44" name="TextBox 43"/>
              <p:cNvSpPr txBox="1"/>
              <p:nvPr/>
            </p:nvSpPr>
            <p:spPr>
              <a:xfrm>
                <a:off x="1776067" y="4773624"/>
                <a:ext cx="2845493" cy="1200329"/>
              </a:xfrm>
              <a:prstGeom prst="rect">
                <a:avLst/>
              </a:prstGeom>
              <a:noFill/>
              <a:ln>
                <a:solidFill>
                  <a:schemeClr val="tx1"/>
                </a:solidFill>
              </a:ln>
            </p:spPr>
            <p:txBody>
              <a:bodyPr wrap="square" rtlCol="0">
                <a:spAutoFit/>
              </a:bodyPr>
              <a:lstStyle/>
              <a:p>
                <a:pPr algn="ctr"/>
                <a:r>
                  <a:rPr lang="en-US" dirty="0" smtClean="0"/>
                  <a:t>Weights span the manifold. </a:t>
                </a:r>
                <a14:m>
                  <m:oMath xmlns:m="http://schemas.openxmlformats.org/officeDocument/2006/math">
                    <m:r>
                      <a:rPr lang="en-US" b="0" i="1" smtClean="0">
                        <a:latin typeface="Cambria Math" charset="0"/>
                      </a:rPr>
                      <m:t>𝑥</m:t>
                    </m:r>
                  </m:oMath>
                </a14:m>
                <a:r>
                  <a:rPr lang="en-US" dirty="0" smtClean="0"/>
                  <a:t> projects onto the correct region to be classified as a dog</a:t>
                </a:r>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1776067" y="4773624"/>
                <a:ext cx="2845493" cy="1200329"/>
              </a:xfrm>
              <a:prstGeom prst="rect">
                <a:avLst/>
              </a:prstGeom>
              <a:blipFill rotWithShape="0">
                <a:blip r:embed="rId16"/>
                <a:stretch>
                  <a:fillRect t="-2010" r="-640" b="-6533"/>
                </a:stretch>
              </a:blipFill>
              <a:ln>
                <a:solidFill>
                  <a:schemeClr val="tx1"/>
                </a:solidFill>
              </a:ln>
            </p:spPr>
            <p:txBody>
              <a:bodyPr/>
              <a:lstStyle/>
              <a:p>
                <a:r>
                  <a:rPr lang="en-US">
                    <a:noFill/>
                  </a:rPr>
                  <a:t> </a:t>
                </a:r>
              </a:p>
            </p:txBody>
          </p:sp>
        </mc:Fallback>
      </mc:AlternateContent>
      <p:sp>
        <p:nvSpPr>
          <p:cNvPr id="45" name="Moon 44"/>
          <p:cNvSpPr/>
          <p:nvPr/>
        </p:nvSpPr>
        <p:spPr>
          <a:xfrm rot="5400000">
            <a:off x="5516017" y="1562624"/>
            <a:ext cx="3650272" cy="5172392"/>
          </a:xfrm>
          <a:prstGeom prst="moon">
            <a:avLst>
              <a:gd name="adj" fmla="val 33527"/>
            </a:avLst>
          </a:prstGeom>
          <a:solidFill>
            <a:srgbClr val="7030A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7293543" y="2596905"/>
            <a:ext cx="202484" cy="1948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7443508" y="2394408"/>
                <a:ext cx="4908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charset="0"/>
                        </a:rPr>
                        <m:t>𝒙</m:t>
                      </m:r>
                    </m:oMath>
                  </m:oMathPara>
                </a14:m>
                <a:endParaRPr lang="en-US" sz="2800" b="1" i="1" dirty="0">
                  <a:solidFill>
                    <a:srgbClr val="FF000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7443508" y="2394408"/>
                <a:ext cx="490839" cy="523220"/>
              </a:xfrm>
              <a:prstGeom prst="rect">
                <a:avLst/>
              </a:prstGeom>
              <a:blipFill rotWithShape="0">
                <a:blip r:embed="rId17"/>
                <a:stretch>
                  <a:fillRect/>
                </a:stretch>
              </a:blipFill>
            </p:spPr>
            <p:txBody>
              <a:bodyPr/>
              <a:lstStyle/>
              <a:p>
                <a:r>
                  <a:rPr lang="en-US">
                    <a:noFill/>
                  </a:rPr>
                  <a:t> </a:t>
                </a:r>
              </a:p>
            </p:txBody>
          </p:sp>
        </mc:Fallback>
      </mc:AlternateContent>
      <p:sp>
        <p:nvSpPr>
          <p:cNvPr id="6" name="TextBox 5"/>
          <p:cNvSpPr txBox="1"/>
          <p:nvPr/>
        </p:nvSpPr>
        <p:spPr>
          <a:xfrm>
            <a:off x="6158541" y="5568892"/>
            <a:ext cx="2569934" cy="369332"/>
          </a:xfrm>
          <a:prstGeom prst="rect">
            <a:avLst/>
          </a:prstGeom>
          <a:noFill/>
        </p:spPr>
        <p:txBody>
          <a:bodyPr wrap="none" rtlCol="0">
            <a:spAutoFit/>
          </a:bodyPr>
          <a:lstStyle/>
          <a:p>
            <a:r>
              <a:rPr lang="en-US" smtClean="0"/>
              <a:t>Dog classified as a dog</a:t>
            </a:r>
            <a:endParaRPr lang="en-US"/>
          </a:p>
        </p:txBody>
      </p:sp>
      <p:sp>
        <p:nvSpPr>
          <p:cNvPr id="48" name="TextBox 47"/>
          <p:cNvSpPr txBox="1"/>
          <p:nvPr/>
        </p:nvSpPr>
        <p:spPr>
          <a:xfrm>
            <a:off x="6235485" y="2245244"/>
            <a:ext cx="2492990" cy="369332"/>
          </a:xfrm>
          <a:prstGeom prst="rect">
            <a:avLst/>
          </a:prstGeom>
          <a:noFill/>
        </p:spPr>
        <p:txBody>
          <a:bodyPr wrap="none" rtlCol="0">
            <a:spAutoFit/>
          </a:bodyPr>
          <a:lstStyle/>
          <a:p>
            <a:r>
              <a:rPr lang="en-US" dirty="0" smtClean="0"/>
              <a:t>Dog classified as a cat</a:t>
            </a:r>
            <a:endParaRPr lang="en-US" dirty="0"/>
          </a:p>
        </p:txBody>
      </p:sp>
      <p:cxnSp>
        <p:nvCxnSpPr>
          <p:cNvPr id="51" name="Straight Arrow Connector 50">
            <a:extLst>
              <a:ext uri="{FF2B5EF4-FFF2-40B4-BE49-F238E27FC236}">
                <a16:creationId xmlns="" xmlns:a16="http://schemas.microsoft.com/office/drawing/2014/main" id="{E8718490-85BF-034B-A787-C2107F7EF04C}"/>
              </a:ext>
            </a:extLst>
          </p:cNvPr>
          <p:cNvCxnSpPr>
            <a:cxnSpLocks/>
          </p:cNvCxnSpPr>
          <p:nvPr/>
        </p:nvCxnSpPr>
        <p:spPr>
          <a:xfrm flipH="1">
            <a:off x="5237964" y="3481661"/>
            <a:ext cx="309149" cy="643307"/>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 xmlns:a16="http://schemas.microsoft.com/office/drawing/2014/main" id="{E214D483-582E-CB45-8D3F-A56D8F7D278C}"/>
              </a:ext>
            </a:extLst>
          </p:cNvPr>
          <p:cNvCxnSpPr>
            <a:cxnSpLocks/>
          </p:cNvCxnSpPr>
          <p:nvPr/>
        </p:nvCxnSpPr>
        <p:spPr>
          <a:xfrm flipV="1">
            <a:off x="5547113" y="2824556"/>
            <a:ext cx="522937" cy="657105"/>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 xmlns:a16="http://schemas.microsoft.com/office/drawing/2014/main" id="{C55CD7E4-E729-0248-B6B9-A6F4E9F32EEC}"/>
                  </a:ext>
                </a:extLst>
              </p:cNvPr>
              <p:cNvSpPr txBox="1"/>
              <p:nvPr/>
            </p:nvSpPr>
            <p:spPr>
              <a:xfrm>
                <a:off x="5806887" y="3159853"/>
                <a:ext cx="426675" cy="336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1</m:t>
                          </m:r>
                        </m:sub>
                      </m:sSub>
                    </m:oMath>
                  </m:oMathPara>
                </a14:m>
                <a:endParaRPr lang="en-US" sz="3000" dirty="0"/>
              </a:p>
            </p:txBody>
          </p:sp>
        </mc:Choice>
        <mc:Fallback xmlns="">
          <p:sp>
            <p:nvSpPr>
              <p:cNvPr id="53" name="TextBox 52">
                <a:extLst>
                  <a:ext uri="{FF2B5EF4-FFF2-40B4-BE49-F238E27FC236}">
                    <a16:creationId xmlns="" xmlns:a16="http://schemas.microsoft.com/office/drawing/2014/main" xmlns:a14="http://schemas.microsoft.com/office/drawing/2010/main" id="{C55CD7E4-E729-0248-B6B9-A6F4E9F32EEC}"/>
                  </a:ext>
                </a:extLst>
              </p:cNvPr>
              <p:cNvSpPr txBox="1">
                <a:spLocks noRot="1" noChangeAspect="1" noMove="1" noResize="1" noEditPoints="1" noAdjustHandles="1" noChangeArrowheads="1" noChangeShapeType="1" noTextEdit="1"/>
              </p:cNvSpPr>
              <p:nvPr/>
            </p:nvSpPr>
            <p:spPr>
              <a:xfrm>
                <a:off x="5806887" y="3159853"/>
                <a:ext cx="426675" cy="336044"/>
              </a:xfrm>
              <a:prstGeom prst="rect">
                <a:avLst/>
              </a:prstGeom>
              <a:blipFill rotWithShape="0">
                <a:blip r:embed="rId18"/>
                <a:stretch>
                  <a:fillRect r="-5714"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 xmlns:a16="http://schemas.microsoft.com/office/drawing/2014/main" id="{1B094BFC-062B-6B4B-8B8C-188C6B17E5BD}"/>
                  </a:ext>
                </a:extLst>
              </p:cNvPr>
              <p:cNvSpPr txBox="1"/>
              <p:nvPr/>
            </p:nvSpPr>
            <p:spPr>
              <a:xfrm>
                <a:off x="5348263" y="3813920"/>
                <a:ext cx="443079" cy="336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2</m:t>
                          </m:r>
                        </m:sub>
                      </m:sSub>
                    </m:oMath>
                  </m:oMathPara>
                </a14:m>
                <a:endParaRPr lang="en-US" sz="3000" dirty="0"/>
              </a:p>
            </p:txBody>
          </p:sp>
        </mc:Choice>
        <mc:Fallback xmlns="">
          <p:sp>
            <p:nvSpPr>
              <p:cNvPr id="54" name="TextBox 53">
                <a:extLst>
                  <a:ext uri="{FF2B5EF4-FFF2-40B4-BE49-F238E27FC236}">
                    <a16:creationId xmlns="" xmlns:a16="http://schemas.microsoft.com/office/drawing/2014/main" xmlns:a14="http://schemas.microsoft.com/office/drawing/2010/main" id="{1B094BFC-062B-6B4B-8B8C-188C6B17E5BD}"/>
                  </a:ext>
                </a:extLst>
              </p:cNvPr>
              <p:cNvSpPr txBox="1">
                <a:spLocks noRot="1" noChangeAspect="1" noMove="1" noResize="1" noEditPoints="1" noAdjustHandles="1" noChangeArrowheads="1" noChangeShapeType="1" noTextEdit="1"/>
              </p:cNvSpPr>
              <p:nvPr/>
            </p:nvSpPr>
            <p:spPr>
              <a:xfrm>
                <a:off x="5348263" y="3813920"/>
                <a:ext cx="443079" cy="336044"/>
              </a:xfrm>
              <a:prstGeom prst="rect">
                <a:avLst/>
              </a:prstGeom>
              <a:blipFill rotWithShape="0">
                <a:blip r:embed="rId19"/>
                <a:stretch>
                  <a:fillRect r="-2740" b="-34545"/>
                </a:stretch>
              </a:blipFill>
            </p:spPr>
            <p:txBody>
              <a:bodyPr/>
              <a:lstStyle/>
              <a:p>
                <a:r>
                  <a:rPr lang="en-US">
                    <a:noFill/>
                  </a:rPr>
                  <a:t> </a:t>
                </a:r>
              </a:p>
            </p:txBody>
          </p:sp>
        </mc:Fallback>
      </mc:AlternateContent>
      <p:sp>
        <p:nvSpPr>
          <p:cNvPr id="9" name="Rounded Rectangle 8"/>
          <p:cNvSpPr/>
          <p:nvPr/>
        </p:nvSpPr>
        <p:spPr>
          <a:xfrm>
            <a:off x="2146671" y="6093725"/>
            <a:ext cx="7780677" cy="542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a dog is classified as a dog : It is in its expected manifold</a:t>
            </a:r>
            <a:endParaRPr lang="en-US" dirty="0"/>
          </a:p>
        </p:txBody>
      </p:sp>
      <p:sp>
        <p:nvSpPr>
          <p:cNvPr id="55" name="Rounded Rectangle 54"/>
          <p:cNvSpPr/>
          <p:nvPr/>
        </p:nvSpPr>
        <p:spPr>
          <a:xfrm>
            <a:off x="2146672" y="1650723"/>
            <a:ext cx="7780678" cy="62377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a dog is classified as a cat : There is an expectancy-mismatch in </a:t>
            </a:r>
            <a:r>
              <a:rPr lang="en-US" smtClean="0"/>
              <a:t>its projection </a:t>
            </a:r>
            <a:r>
              <a:rPr lang="en-US" dirty="0" smtClean="0"/>
              <a:t>manifold</a:t>
            </a:r>
            <a:endParaRPr lang="en-US" dirty="0"/>
          </a:p>
        </p:txBody>
      </p:sp>
      <mc:AlternateContent xmlns:mc="http://schemas.openxmlformats.org/markup-compatibility/2006" xmlns:a14="http://schemas.microsoft.com/office/drawing/2010/main">
        <mc:Choice Requires="a14">
          <p:sp>
            <p:nvSpPr>
              <p:cNvPr id="56" name="TextBox 55"/>
              <p:cNvSpPr txBox="1"/>
              <p:nvPr/>
            </p:nvSpPr>
            <p:spPr>
              <a:xfrm>
                <a:off x="1772476" y="2317463"/>
                <a:ext cx="2845493" cy="923330"/>
              </a:xfrm>
              <a:prstGeom prst="rect">
                <a:avLst/>
              </a:prstGeom>
              <a:noFill/>
              <a:ln>
                <a:solidFill>
                  <a:schemeClr val="tx1"/>
                </a:solidFill>
              </a:ln>
            </p:spPr>
            <p:txBody>
              <a:bodyPr wrap="square" rtlCol="0">
                <a:spAutoFit/>
              </a:bodyPr>
              <a:lstStyle/>
              <a:p>
                <a:pPr algn="ctr"/>
                <a:r>
                  <a:rPr lang="en-US" dirty="0" smtClean="0"/>
                  <a:t>Weights </a:t>
                </a:r>
                <a14:m>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oMath>
                </a14:m>
                <a:r>
                  <a:rPr lang="en-US" dirty="0" smtClean="0"/>
                  <a:t> change to obtain a expectancy-mismatch manifold</a:t>
                </a:r>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1772476" y="2317463"/>
                <a:ext cx="2845493" cy="923330"/>
              </a:xfrm>
              <a:prstGeom prst="rect">
                <a:avLst/>
              </a:prstGeom>
              <a:blipFill rotWithShape="0">
                <a:blip r:embed="rId20"/>
                <a:stretch>
                  <a:fillRect t="-2597" b="-8442"/>
                </a:stretch>
              </a:blipFill>
              <a:ln>
                <a:solidFill>
                  <a:schemeClr val="tx1"/>
                </a:solidFill>
              </a:ln>
            </p:spPr>
            <p:txBody>
              <a:bodyPr/>
              <a:lstStyle/>
              <a:p>
                <a:r>
                  <a:rPr lang="en-US">
                    <a:noFill/>
                  </a:rPr>
                  <a:t> </a:t>
                </a:r>
              </a:p>
            </p:txBody>
          </p:sp>
        </mc:Fallback>
      </mc:AlternateContent>
      <p:pic>
        <p:nvPicPr>
          <p:cNvPr id="57" name="图片 44" descr="dog7"/>
          <p:cNvPicPr>
            <a:picLocks noChangeAspect="1"/>
          </p:cNvPicPr>
          <p:nvPr/>
        </p:nvPicPr>
        <p:blipFill>
          <a:blip r:embed="rId15"/>
          <a:stretch>
            <a:fillRect/>
          </a:stretch>
        </p:blipFill>
        <p:spPr>
          <a:xfrm>
            <a:off x="6533230" y="2647801"/>
            <a:ext cx="556864" cy="583678"/>
          </a:xfrm>
          <a:prstGeom prst="rect">
            <a:avLst/>
          </a:prstGeom>
        </p:spPr>
      </p:pic>
      <p:cxnSp>
        <p:nvCxnSpPr>
          <p:cNvPr id="3" name="Straight Arrow Connector 2"/>
          <p:cNvCxnSpPr>
            <a:stCxn id="38" idx="0"/>
            <a:endCxn id="46" idx="4"/>
          </p:cNvCxnSpPr>
          <p:nvPr/>
        </p:nvCxnSpPr>
        <p:spPr>
          <a:xfrm flipV="1">
            <a:off x="7394785" y="2791798"/>
            <a:ext cx="0" cy="22867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7394783" y="3810454"/>
                <a:ext cx="1039515" cy="889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solidFill>
                                <a:srgbClr val="00B050"/>
                              </a:solidFill>
                              <a:latin typeface="Cambria Math" charset="0"/>
                            </a:rPr>
                          </m:ctrlPr>
                        </m:dPr>
                        <m:e>
                          <m:f>
                            <m:fPr>
                              <m:ctrlPr>
                                <a:rPr lang="en-US" sz="2800" b="0" i="1" smtClean="0">
                                  <a:solidFill>
                                    <a:srgbClr val="00B050"/>
                                  </a:solidFill>
                                  <a:latin typeface="Cambria Math" charset="0"/>
                                </a:rPr>
                              </m:ctrlPr>
                            </m:fPr>
                            <m:num>
                              <m:r>
                                <a:rPr lang="en-US" sz="2800" b="0" i="1" smtClean="0">
                                  <a:solidFill>
                                    <a:srgbClr val="00B050"/>
                                  </a:solidFill>
                                  <a:latin typeface="Cambria Math" charset="0"/>
                                </a:rPr>
                                <m:t>𝜕</m:t>
                              </m:r>
                              <m:r>
                                <a:rPr lang="en-US" sz="2800" b="0" i="1" smtClean="0">
                                  <a:solidFill>
                                    <a:srgbClr val="00B050"/>
                                  </a:solidFill>
                                  <a:latin typeface="Cambria Math" charset="0"/>
                                </a:rPr>
                                <m:t>𝐽</m:t>
                              </m:r>
                            </m:num>
                            <m:den>
                              <m:r>
                                <a:rPr lang="en-US" sz="2800" b="0" i="1" smtClean="0">
                                  <a:solidFill>
                                    <a:srgbClr val="00B050"/>
                                  </a:solidFill>
                                  <a:latin typeface="Cambria Math" charset="0"/>
                                </a:rPr>
                                <m:t>𝜕</m:t>
                              </m:r>
                              <m:sSub>
                                <m:sSubPr>
                                  <m:ctrlPr>
                                    <a:rPr lang="en-US" sz="2800" b="0" i="1" smtClean="0">
                                      <a:solidFill>
                                        <a:srgbClr val="00B050"/>
                                      </a:solidFill>
                                      <a:latin typeface="Cambria Math" charset="0"/>
                                    </a:rPr>
                                  </m:ctrlPr>
                                </m:sSubPr>
                                <m:e>
                                  <m:r>
                                    <a:rPr lang="en-US" sz="2800" b="0" i="1" smtClean="0">
                                      <a:solidFill>
                                        <a:srgbClr val="00B050"/>
                                      </a:solidFill>
                                      <a:latin typeface="Cambria Math" charset="0"/>
                                    </a:rPr>
                                    <m:t>𝑊</m:t>
                                  </m:r>
                                </m:e>
                                <m:sub>
                                  <m:r>
                                    <a:rPr lang="en-US" sz="2800" b="0" i="1" smtClean="0">
                                      <a:solidFill>
                                        <a:srgbClr val="00B050"/>
                                      </a:solidFill>
                                      <a:latin typeface="Cambria Math" charset="0"/>
                                    </a:rPr>
                                    <m:t>1</m:t>
                                  </m:r>
                                </m:sub>
                              </m:sSub>
                            </m:den>
                          </m:f>
                        </m:e>
                      </m:d>
                    </m:oMath>
                  </m:oMathPara>
                </a14:m>
                <a:endParaRPr lang="en-US" sz="2800" dirty="0">
                  <a:solidFill>
                    <a:srgbClr val="00B05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94783" y="3810454"/>
                <a:ext cx="1039515" cy="889731"/>
              </a:xfrm>
              <a:prstGeom prst="rect">
                <a:avLst/>
              </a:prstGeom>
              <a:blipFill rotWithShape="0">
                <a:blip r:embed="rId21"/>
                <a:stretch>
                  <a:fillRect/>
                </a:stretch>
              </a:blipFill>
            </p:spPr>
            <p:txBody>
              <a:bodyPr/>
              <a:lstStyle/>
              <a:p>
                <a:r>
                  <a:rPr lang="en-US">
                    <a:noFill/>
                  </a:rPr>
                  <a:t> </a:t>
                </a:r>
              </a:p>
            </p:txBody>
          </p:sp>
        </mc:Fallback>
      </mc:AlternateContent>
      <p:sp>
        <p:nvSpPr>
          <p:cNvPr id="13" name="TextBox 12"/>
          <p:cNvSpPr txBox="1"/>
          <p:nvPr/>
        </p:nvSpPr>
        <p:spPr>
          <a:xfrm>
            <a:off x="9846865" y="3545618"/>
            <a:ext cx="2454518" cy="1200329"/>
          </a:xfrm>
          <a:prstGeom prst="rect">
            <a:avLst/>
          </a:prstGeom>
          <a:noFill/>
        </p:spPr>
        <p:txBody>
          <a:bodyPr wrap="square" rtlCol="0">
            <a:spAutoFit/>
          </a:bodyPr>
          <a:lstStyle/>
          <a:p>
            <a:r>
              <a:rPr lang="en-US" smtClean="0"/>
              <a:t>Gradients characterize the mismatch between manifolds </a:t>
            </a:r>
            <a:endParaRPr lang="en-US" dirty="0"/>
          </a:p>
        </p:txBody>
      </p:sp>
    </p:spTree>
    <p:extLst>
      <p:ext uri="{BB962C8B-B14F-4D97-AF65-F5344CB8AC3E}">
        <p14:creationId xmlns:p14="http://schemas.microsoft.com/office/powerpoint/2010/main" val="1867192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59717" y="5822714"/>
            <a:ext cx="2743200" cy="365125"/>
          </a:xfrm>
        </p:spPr>
        <p:txBody>
          <a:bodyPr/>
          <a:lstStyle/>
          <a:p>
            <a:fld id="{AE678206-0642-9F48-9727-6B519CB285FA}" type="slidenum">
              <a:rPr lang="en-US" smtClean="0"/>
              <a:t>25</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
        <p:nvSpPr>
          <p:cNvPr id="22" name="Rectangle 21"/>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23" name="Rectangle 22"/>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24" name="Rectangle 23"/>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25" name="Rectangle 24"/>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26"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Parallelogram 27">
            <a:extLst>
              <a:ext uri="{FF2B5EF4-FFF2-40B4-BE49-F238E27FC236}">
                <a16:creationId xmlns="" xmlns:a16="http://schemas.microsoft.com/office/drawing/2014/main" id="{ACD37DEB-B92B-7541-9804-A65C15F02766}"/>
              </a:ext>
            </a:extLst>
          </p:cNvPr>
          <p:cNvSpPr/>
          <p:nvPr/>
        </p:nvSpPr>
        <p:spPr>
          <a:xfrm>
            <a:off x="4754957" y="4775474"/>
            <a:ext cx="5172392" cy="1198479"/>
          </a:xfrm>
          <a:prstGeom prst="parallelogram">
            <a:avLst>
              <a:gd name="adj" fmla="val 48284"/>
            </a:avLst>
          </a:prstGeom>
          <a:solidFill>
            <a:schemeClr val="accent1">
              <a:lumMod val="60000"/>
              <a:lumOff val="40000"/>
              <a:alpha val="67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dirty="0"/>
          </a:p>
        </p:txBody>
      </p:sp>
      <p:grpSp>
        <p:nvGrpSpPr>
          <p:cNvPr id="29" name="Group 28">
            <a:extLst>
              <a:ext uri="{FF2B5EF4-FFF2-40B4-BE49-F238E27FC236}">
                <a16:creationId xmlns="" xmlns:a16="http://schemas.microsoft.com/office/drawing/2014/main" id="{2753C1B5-39F3-964E-A223-5828E624299F}"/>
              </a:ext>
            </a:extLst>
          </p:cNvPr>
          <p:cNvGrpSpPr/>
          <p:nvPr/>
        </p:nvGrpSpPr>
        <p:grpSpPr>
          <a:xfrm>
            <a:off x="5098622" y="4882724"/>
            <a:ext cx="1049295" cy="668303"/>
            <a:chOff x="7151737" y="4120742"/>
            <a:chExt cx="1096589" cy="734505"/>
          </a:xfrm>
        </p:grpSpPr>
        <p:grpSp>
          <p:nvGrpSpPr>
            <p:cNvPr id="31" name="Group 30">
              <a:extLst>
                <a:ext uri="{FF2B5EF4-FFF2-40B4-BE49-F238E27FC236}">
                  <a16:creationId xmlns="" xmlns:a16="http://schemas.microsoft.com/office/drawing/2014/main" id="{1EE68064-AF00-CD49-877F-DD60839DB17B}"/>
                </a:ext>
              </a:extLst>
            </p:cNvPr>
            <p:cNvGrpSpPr/>
            <p:nvPr/>
          </p:nvGrpSpPr>
          <p:grpSpPr>
            <a:xfrm>
              <a:off x="7151737" y="4120742"/>
              <a:ext cx="1096589" cy="707033"/>
              <a:chOff x="8201741" y="4389100"/>
              <a:chExt cx="1096589" cy="707033"/>
            </a:xfrm>
          </p:grpSpPr>
          <p:cxnSp>
            <p:nvCxnSpPr>
              <p:cNvPr id="35" name="Straight Arrow Connector 34">
                <a:extLst>
                  <a:ext uri="{FF2B5EF4-FFF2-40B4-BE49-F238E27FC236}">
                    <a16:creationId xmlns="" xmlns:a16="http://schemas.microsoft.com/office/drawing/2014/main" id="{E8718490-85BF-034B-A787-C2107F7EF04C}"/>
                  </a:ext>
                </a:extLst>
              </p:cNvPr>
              <p:cNvCxnSpPr>
                <a:cxnSpLocks/>
              </p:cNvCxnSpPr>
              <p:nvPr/>
            </p:nvCxnSpPr>
            <p:spPr>
              <a:xfrm flipH="1">
                <a:off x="8201741" y="4389100"/>
                <a:ext cx="323083" cy="707033"/>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 xmlns:a16="http://schemas.microsoft.com/office/drawing/2014/main" id="{E214D483-582E-CB45-8D3F-A56D8F7D278C}"/>
                  </a:ext>
                </a:extLst>
              </p:cNvPr>
              <p:cNvCxnSpPr>
                <a:cxnSpLocks/>
              </p:cNvCxnSpPr>
              <p:nvPr/>
            </p:nvCxnSpPr>
            <p:spPr>
              <a:xfrm>
                <a:off x="8524824" y="4389100"/>
                <a:ext cx="773506" cy="0"/>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C55CD7E4-E729-0248-B6B9-A6F4E9F32EEC}"/>
                    </a:ext>
                  </a:extLst>
                </p:cNvPr>
                <p:cNvSpPr txBox="1"/>
                <p:nvPr/>
              </p:nvSpPr>
              <p:spPr>
                <a:xfrm>
                  <a:off x="7792406" y="4167970"/>
                  <a:ext cx="445906" cy="369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1</m:t>
                            </m:r>
                          </m:sub>
                        </m:sSub>
                      </m:oMath>
                    </m:oMathPara>
                  </a14:m>
                  <a:endParaRPr lang="en-US" sz="3000" dirty="0"/>
                </a:p>
              </p:txBody>
            </p:sp>
          </mc:Choice>
          <mc:Fallback xmlns="">
            <p:sp>
              <p:nvSpPr>
                <p:cNvPr id="111" name="TextBox 110">
                  <a:extLst>
                    <a:ext uri="{FF2B5EF4-FFF2-40B4-BE49-F238E27FC236}">
                      <a16:creationId xmlns="" xmlns:a16="http://schemas.microsoft.com/office/drawing/2014/main" xmlns:a14="http://schemas.microsoft.com/office/drawing/2010/main" id="{C55CD7E4-E729-0248-B6B9-A6F4E9F32EEC}"/>
                    </a:ext>
                  </a:extLst>
                </p:cNvPr>
                <p:cNvSpPr txBox="1">
                  <a:spLocks noRot="1" noChangeAspect="1" noMove="1" noResize="1" noEditPoints="1" noAdjustHandles="1" noChangeArrowheads="1" noChangeShapeType="1" noTextEdit="1"/>
                </p:cNvSpPr>
                <p:nvPr/>
              </p:nvSpPr>
              <p:spPr>
                <a:xfrm>
                  <a:off x="7792406" y="4167970"/>
                  <a:ext cx="445906" cy="36933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1B094BFC-062B-6B4B-8B8C-188C6B17E5BD}"/>
                    </a:ext>
                  </a:extLst>
                </p:cNvPr>
                <p:cNvSpPr txBox="1"/>
                <p:nvPr/>
              </p:nvSpPr>
              <p:spPr>
                <a:xfrm>
                  <a:off x="7267007" y="4485915"/>
                  <a:ext cx="4630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2</m:t>
                            </m:r>
                          </m:sub>
                        </m:sSub>
                      </m:oMath>
                    </m:oMathPara>
                  </a14:m>
                  <a:endParaRPr lang="en-US" sz="3000" dirty="0"/>
                </a:p>
              </p:txBody>
            </p:sp>
          </mc:Choice>
          <mc:Fallback xmlns="">
            <p:sp>
              <p:nvSpPr>
                <p:cNvPr id="112" name="TextBox 111">
                  <a:extLst>
                    <a:ext uri="{FF2B5EF4-FFF2-40B4-BE49-F238E27FC236}">
                      <a16:creationId xmlns="" xmlns:a16="http://schemas.microsoft.com/office/drawing/2014/main" xmlns:a14="http://schemas.microsoft.com/office/drawing/2010/main" id="{1B094BFC-062B-6B4B-8B8C-188C6B17E5BD}"/>
                    </a:ext>
                  </a:extLst>
                </p:cNvPr>
                <p:cNvSpPr txBox="1">
                  <a:spLocks noRot="1" noChangeAspect="1" noMove="1" noResize="1" noEditPoints="1" noAdjustHandles="1" noChangeArrowheads="1" noChangeShapeType="1" noTextEdit="1"/>
                </p:cNvSpPr>
                <p:nvPr/>
              </p:nvSpPr>
              <p:spPr>
                <a:xfrm>
                  <a:off x="7267007" y="4485915"/>
                  <a:ext cx="463050" cy="369332"/>
                </a:xfrm>
                <a:prstGeom prst="rect">
                  <a:avLst/>
                </a:prstGeom>
                <a:blipFill rotWithShape="0">
                  <a:blip r:embed="rId13"/>
                  <a:stretch>
                    <a:fillRect/>
                  </a:stretch>
                </a:blipFill>
              </p:spPr>
              <p:txBody>
                <a:bodyPr/>
                <a:lstStyle/>
                <a:p>
                  <a:r>
                    <a:rPr lang="en-US">
                      <a:noFill/>
                    </a:rPr>
                    <a:t> </a:t>
                  </a:r>
                </a:p>
              </p:txBody>
            </p:sp>
          </mc:Fallback>
        </mc:AlternateContent>
      </p:grpSp>
      <p:sp>
        <p:nvSpPr>
          <p:cNvPr id="38" name="Oval 37"/>
          <p:cNvSpPr/>
          <p:nvPr/>
        </p:nvSpPr>
        <p:spPr>
          <a:xfrm>
            <a:off x="7293543" y="5078561"/>
            <a:ext cx="202484" cy="1948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7149364" y="5140631"/>
                <a:ext cx="4908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charset="0"/>
                        </a:rPr>
                        <m:t>𝒙</m:t>
                      </m:r>
                    </m:oMath>
                  </m:oMathPara>
                </a14:m>
                <a:endParaRPr lang="en-US" sz="2800" b="1" i="1" dirty="0">
                  <a:solidFill>
                    <a:srgbClr val="FF000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7149364" y="5140631"/>
                <a:ext cx="490839" cy="523220"/>
              </a:xfrm>
              <a:prstGeom prst="rect">
                <a:avLst/>
              </a:prstGeom>
              <a:blipFill rotWithShape="0">
                <a:blip r:embed="rId14"/>
                <a:stretch>
                  <a:fillRect/>
                </a:stretch>
              </a:blipFill>
            </p:spPr>
            <p:txBody>
              <a:bodyPr/>
              <a:lstStyle/>
              <a:p>
                <a:r>
                  <a:rPr lang="en-US">
                    <a:noFill/>
                  </a:rPr>
                  <a:t> </a:t>
                </a:r>
              </a:p>
            </p:txBody>
          </p:sp>
        </mc:Fallback>
      </mc:AlternateContent>
      <p:pic>
        <p:nvPicPr>
          <p:cNvPr id="43" name="图片 44" descr="dog7"/>
          <p:cNvPicPr>
            <a:picLocks noChangeAspect="1"/>
          </p:cNvPicPr>
          <p:nvPr/>
        </p:nvPicPr>
        <p:blipFill>
          <a:blip r:embed="rId15"/>
          <a:stretch>
            <a:fillRect/>
          </a:stretch>
        </p:blipFill>
        <p:spPr>
          <a:xfrm>
            <a:off x="7694478" y="4923144"/>
            <a:ext cx="556864" cy="583678"/>
          </a:xfrm>
          <a:prstGeom prst="rect">
            <a:avLst/>
          </a:prstGeom>
        </p:spPr>
      </p:pic>
      <mc:AlternateContent xmlns:mc="http://schemas.openxmlformats.org/markup-compatibility/2006" xmlns:a14="http://schemas.microsoft.com/office/drawing/2010/main">
        <mc:Choice Requires="a14">
          <p:sp>
            <p:nvSpPr>
              <p:cNvPr id="44" name="TextBox 43"/>
              <p:cNvSpPr txBox="1"/>
              <p:nvPr/>
            </p:nvSpPr>
            <p:spPr>
              <a:xfrm>
                <a:off x="1776067" y="4773624"/>
                <a:ext cx="2845493" cy="1200329"/>
              </a:xfrm>
              <a:prstGeom prst="rect">
                <a:avLst/>
              </a:prstGeom>
              <a:noFill/>
              <a:ln>
                <a:solidFill>
                  <a:schemeClr val="tx1"/>
                </a:solidFill>
              </a:ln>
            </p:spPr>
            <p:txBody>
              <a:bodyPr wrap="square" rtlCol="0">
                <a:spAutoFit/>
              </a:bodyPr>
              <a:lstStyle/>
              <a:p>
                <a:pPr algn="ctr"/>
                <a:r>
                  <a:rPr lang="en-US" dirty="0" smtClean="0"/>
                  <a:t>Weights span the manifold. </a:t>
                </a:r>
                <a14:m>
                  <m:oMath xmlns:m="http://schemas.openxmlformats.org/officeDocument/2006/math">
                    <m:r>
                      <a:rPr lang="en-US" b="0" i="1" smtClean="0">
                        <a:latin typeface="Cambria Math" charset="0"/>
                      </a:rPr>
                      <m:t>𝑥</m:t>
                    </m:r>
                  </m:oMath>
                </a14:m>
                <a:r>
                  <a:rPr lang="en-US" dirty="0" smtClean="0"/>
                  <a:t> projects onto the correct region to be classified as a dog</a:t>
                </a:r>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1776067" y="4773624"/>
                <a:ext cx="2845493" cy="1200329"/>
              </a:xfrm>
              <a:prstGeom prst="rect">
                <a:avLst/>
              </a:prstGeom>
              <a:blipFill rotWithShape="0">
                <a:blip r:embed="rId16"/>
                <a:stretch>
                  <a:fillRect t="-2010" r="-640" b="-6533"/>
                </a:stretch>
              </a:blipFill>
              <a:ln>
                <a:solidFill>
                  <a:schemeClr val="tx1"/>
                </a:solidFill>
              </a:ln>
            </p:spPr>
            <p:txBody>
              <a:bodyPr/>
              <a:lstStyle/>
              <a:p>
                <a:r>
                  <a:rPr lang="en-US">
                    <a:noFill/>
                  </a:rPr>
                  <a:t> </a:t>
                </a:r>
              </a:p>
            </p:txBody>
          </p:sp>
        </mc:Fallback>
      </mc:AlternateContent>
      <p:sp>
        <p:nvSpPr>
          <p:cNvPr id="45" name="Moon 44"/>
          <p:cNvSpPr/>
          <p:nvPr/>
        </p:nvSpPr>
        <p:spPr>
          <a:xfrm rot="5400000">
            <a:off x="5516017" y="1562624"/>
            <a:ext cx="3650272" cy="5172392"/>
          </a:xfrm>
          <a:prstGeom prst="moon">
            <a:avLst>
              <a:gd name="adj" fmla="val 33527"/>
            </a:avLst>
          </a:prstGeom>
          <a:solidFill>
            <a:srgbClr val="7030A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7293543" y="2596905"/>
            <a:ext cx="202484" cy="1948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7443508" y="2394408"/>
                <a:ext cx="4908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charset="0"/>
                        </a:rPr>
                        <m:t>𝒙</m:t>
                      </m:r>
                    </m:oMath>
                  </m:oMathPara>
                </a14:m>
                <a:endParaRPr lang="en-US" sz="2800" b="1" i="1" dirty="0">
                  <a:solidFill>
                    <a:srgbClr val="FF000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7443508" y="2394408"/>
                <a:ext cx="490839" cy="523220"/>
              </a:xfrm>
              <a:prstGeom prst="rect">
                <a:avLst/>
              </a:prstGeom>
              <a:blipFill rotWithShape="0">
                <a:blip r:embed="rId17"/>
                <a:stretch>
                  <a:fillRect/>
                </a:stretch>
              </a:blipFill>
            </p:spPr>
            <p:txBody>
              <a:bodyPr/>
              <a:lstStyle/>
              <a:p>
                <a:r>
                  <a:rPr lang="en-US">
                    <a:noFill/>
                  </a:rPr>
                  <a:t> </a:t>
                </a:r>
              </a:p>
            </p:txBody>
          </p:sp>
        </mc:Fallback>
      </mc:AlternateContent>
      <p:sp>
        <p:nvSpPr>
          <p:cNvPr id="6" name="TextBox 5"/>
          <p:cNvSpPr txBox="1"/>
          <p:nvPr/>
        </p:nvSpPr>
        <p:spPr>
          <a:xfrm>
            <a:off x="6158541" y="5568892"/>
            <a:ext cx="2569934" cy="369332"/>
          </a:xfrm>
          <a:prstGeom prst="rect">
            <a:avLst/>
          </a:prstGeom>
          <a:noFill/>
        </p:spPr>
        <p:txBody>
          <a:bodyPr wrap="none" rtlCol="0">
            <a:spAutoFit/>
          </a:bodyPr>
          <a:lstStyle/>
          <a:p>
            <a:r>
              <a:rPr lang="en-US" smtClean="0"/>
              <a:t>Dog classified as a dog</a:t>
            </a:r>
            <a:endParaRPr lang="en-US"/>
          </a:p>
        </p:txBody>
      </p:sp>
      <p:sp>
        <p:nvSpPr>
          <p:cNvPr id="48" name="TextBox 47"/>
          <p:cNvSpPr txBox="1"/>
          <p:nvPr/>
        </p:nvSpPr>
        <p:spPr>
          <a:xfrm>
            <a:off x="6235485" y="2245244"/>
            <a:ext cx="2492990" cy="369332"/>
          </a:xfrm>
          <a:prstGeom prst="rect">
            <a:avLst/>
          </a:prstGeom>
          <a:noFill/>
        </p:spPr>
        <p:txBody>
          <a:bodyPr wrap="none" rtlCol="0">
            <a:spAutoFit/>
          </a:bodyPr>
          <a:lstStyle/>
          <a:p>
            <a:r>
              <a:rPr lang="en-US" dirty="0" smtClean="0"/>
              <a:t>Dog classified as a cat</a:t>
            </a:r>
            <a:endParaRPr lang="en-US" dirty="0"/>
          </a:p>
        </p:txBody>
      </p:sp>
      <p:cxnSp>
        <p:nvCxnSpPr>
          <p:cNvPr id="51" name="Straight Arrow Connector 50">
            <a:extLst>
              <a:ext uri="{FF2B5EF4-FFF2-40B4-BE49-F238E27FC236}">
                <a16:creationId xmlns="" xmlns:a16="http://schemas.microsoft.com/office/drawing/2014/main" id="{E8718490-85BF-034B-A787-C2107F7EF04C}"/>
              </a:ext>
            </a:extLst>
          </p:cNvPr>
          <p:cNvCxnSpPr>
            <a:cxnSpLocks/>
          </p:cNvCxnSpPr>
          <p:nvPr/>
        </p:nvCxnSpPr>
        <p:spPr>
          <a:xfrm flipH="1">
            <a:off x="5237964" y="3481661"/>
            <a:ext cx="309149" cy="643307"/>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 xmlns:a16="http://schemas.microsoft.com/office/drawing/2014/main" id="{E214D483-582E-CB45-8D3F-A56D8F7D278C}"/>
              </a:ext>
            </a:extLst>
          </p:cNvPr>
          <p:cNvCxnSpPr>
            <a:cxnSpLocks/>
          </p:cNvCxnSpPr>
          <p:nvPr/>
        </p:nvCxnSpPr>
        <p:spPr>
          <a:xfrm flipV="1">
            <a:off x="5547113" y="2824556"/>
            <a:ext cx="522937" cy="657105"/>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 xmlns:a16="http://schemas.microsoft.com/office/drawing/2014/main" id="{C55CD7E4-E729-0248-B6B9-A6F4E9F32EEC}"/>
                  </a:ext>
                </a:extLst>
              </p:cNvPr>
              <p:cNvSpPr txBox="1"/>
              <p:nvPr/>
            </p:nvSpPr>
            <p:spPr>
              <a:xfrm>
                <a:off x="5806887" y="3159853"/>
                <a:ext cx="426675" cy="336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1</m:t>
                          </m:r>
                        </m:sub>
                      </m:sSub>
                    </m:oMath>
                  </m:oMathPara>
                </a14:m>
                <a:endParaRPr lang="en-US" sz="3000" dirty="0"/>
              </a:p>
            </p:txBody>
          </p:sp>
        </mc:Choice>
        <mc:Fallback xmlns="">
          <p:sp>
            <p:nvSpPr>
              <p:cNvPr id="53" name="TextBox 52">
                <a:extLst>
                  <a:ext uri="{FF2B5EF4-FFF2-40B4-BE49-F238E27FC236}">
                    <a16:creationId xmlns="" xmlns:a16="http://schemas.microsoft.com/office/drawing/2014/main" xmlns:a14="http://schemas.microsoft.com/office/drawing/2010/main" id="{C55CD7E4-E729-0248-B6B9-A6F4E9F32EEC}"/>
                  </a:ext>
                </a:extLst>
              </p:cNvPr>
              <p:cNvSpPr txBox="1">
                <a:spLocks noRot="1" noChangeAspect="1" noMove="1" noResize="1" noEditPoints="1" noAdjustHandles="1" noChangeArrowheads="1" noChangeShapeType="1" noTextEdit="1"/>
              </p:cNvSpPr>
              <p:nvPr/>
            </p:nvSpPr>
            <p:spPr>
              <a:xfrm>
                <a:off x="5806887" y="3159853"/>
                <a:ext cx="426675" cy="336044"/>
              </a:xfrm>
              <a:prstGeom prst="rect">
                <a:avLst/>
              </a:prstGeom>
              <a:blipFill rotWithShape="0">
                <a:blip r:embed="rId18"/>
                <a:stretch>
                  <a:fillRect r="-5714"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 xmlns:a16="http://schemas.microsoft.com/office/drawing/2014/main" id="{1B094BFC-062B-6B4B-8B8C-188C6B17E5BD}"/>
                  </a:ext>
                </a:extLst>
              </p:cNvPr>
              <p:cNvSpPr txBox="1"/>
              <p:nvPr/>
            </p:nvSpPr>
            <p:spPr>
              <a:xfrm>
                <a:off x="5348263" y="3813920"/>
                <a:ext cx="443079" cy="336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2</m:t>
                          </m:r>
                        </m:sub>
                      </m:sSub>
                    </m:oMath>
                  </m:oMathPara>
                </a14:m>
                <a:endParaRPr lang="en-US" sz="3000" dirty="0"/>
              </a:p>
            </p:txBody>
          </p:sp>
        </mc:Choice>
        <mc:Fallback xmlns="">
          <p:sp>
            <p:nvSpPr>
              <p:cNvPr id="54" name="TextBox 53">
                <a:extLst>
                  <a:ext uri="{FF2B5EF4-FFF2-40B4-BE49-F238E27FC236}">
                    <a16:creationId xmlns="" xmlns:a16="http://schemas.microsoft.com/office/drawing/2014/main" xmlns:a14="http://schemas.microsoft.com/office/drawing/2010/main" id="{1B094BFC-062B-6B4B-8B8C-188C6B17E5BD}"/>
                  </a:ext>
                </a:extLst>
              </p:cNvPr>
              <p:cNvSpPr txBox="1">
                <a:spLocks noRot="1" noChangeAspect="1" noMove="1" noResize="1" noEditPoints="1" noAdjustHandles="1" noChangeArrowheads="1" noChangeShapeType="1" noTextEdit="1"/>
              </p:cNvSpPr>
              <p:nvPr/>
            </p:nvSpPr>
            <p:spPr>
              <a:xfrm>
                <a:off x="5348263" y="3813920"/>
                <a:ext cx="443079" cy="336044"/>
              </a:xfrm>
              <a:prstGeom prst="rect">
                <a:avLst/>
              </a:prstGeom>
              <a:blipFill rotWithShape="0">
                <a:blip r:embed="rId19"/>
                <a:stretch>
                  <a:fillRect r="-2740" b="-34545"/>
                </a:stretch>
              </a:blipFill>
            </p:spPr>
            <p:txBody>
              <a:bodyPr/>
              <a:lstStyle/>
              <a:p>
                <a:r>
                  <a:rPr lang="en-US">
                    <a:noFill/>
                  </a:rPr>
                  <a:t> </a:t>
                </a:r>
              </a:p>
            </p:txBody>
          </p:sp>
        </mc:Fallback>
      </mc:AlternateContent>
      <p:sp>
        <p:nvSpPr>
          <p:cNvPr id="9" name="Rounded Rectangle 8"/>
          <p:cNvSpPr/>
          <p:nvPr/>
        </p:nvSpPr>
        <p:spPr>
          <a:xfrm>
            <a:off x="2146671" y="6093725"/>
            <a:ext cx="7780677" cy="542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a dog is classified as a dog : It is in its expected manifold</a:t>
            </a:r>
            <a:endParaRPr lang="en-US" dirty="0"/>
          </a:p>
        </p:txBody>
      </p:sp>
      <p:sp>
        <p:nvSpPr>
          <p:cNvPr id="55" name="Rounded Rectangle 54"/>
          <p:cNvSpPr/>
          <p:nvPr/>
        </p:nvSpPr>
        <p:spPr>
          <a:xfrm>
            <a:off x="2146672" y="1650723"/>
            <a:ext cx="7780678" cy="62377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a dog is classified as a cat : There is an expectancy-mismatch in </a:t>
            </a:r>
            <a:r>
              <a:rPr lang="en-US" smtClean="0"/>
              <a:t>its projection </a:t>
            </a:r>
            <a:r>
              <a:rPr lang="en-US" dirty="0" smtClean="0"/>
              <a:t>manifold</a:t>
            </a:r>
            <a:endParaRPr lang="en-US" dirty="0"/>
          </a:p>
        </p:txBody>
      </p:sp>
      <mc:AlternateContent xmlns:mc="http://schemas.openxmlformats.org/markup-compatibility/2006" xmlns:a14="http://schemas.microsoft.com/office/drawing/2010/main">
        <mc:Choice Requires="a14">
          <p:sp>
            <p:nvSpPr>
              <p:cNvPr id="56" name="TextBox 55"/>
              <p:cNvSpPr txBox="1"/>
              <p:nvPr/>
            </p:nvSpPr>
            <p:spPr>
              <a:xfrm>
                <a:off x="1772476" y="2317463"/>
                <a:ext cx="2845493" cy="923330"/>
              </a:xfrm>
              <a:prstGeom prst="rect">
                <a:avLst/>
              </a:prstGeom>
              <a:noFill/>
              <a:ln>
                <a:solidFill>
                  <a:schemeClr val="tx1"/>
                </a:solidFill>
              </a:ln>
            </p:spPr>
            <p:txBody>
              <a:bodyPr wrap="square" rtlCol="0">
                <a:spAutoFit/>
              </a:bodyPr>
              <a:lstStyle/>
              <a:p>
                <a:pPr algn="ctr"/>
                <a:r>
                  <a:rPr lang="en-US" dirty="0" smtClean="0"/>
                  <a:t>Weights </a:t>
                </a:r>
                <a14:m>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oMath>
                </a14:m>
                <a:r>
                  <a:rPr lang="en-US" dirty="0" smtClean="0"/>
                  <a:t> change to obtain a expectancy-mismatch manifold</a:t>
                </a:r>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1772476" y="2317463"/>
                <a:ext cx="2845493" cy="923330"/>
              </a:xfrm>
              <a:prstGeom prst="rect">
                <a:avLst/>
              </a:prstGeom>
              <a:blipFill rotWithShape="0">
                <a:blip r:embed="rId20"/>
                <a:stretch>
                  <a:fillRect t="-2597" b="-8442"/>
                </a:stretch>
              </a:blipFill>
              <a:ln>
                <a:solidFill>
                  <a:schemeClr val="tx1"/>
                </a:solidFill>
              </a:ln>
            </p:spPr>
            <p:txBody>
              <a:bodyPr/>
              <a:lstStyle/>
              <a:p>
                <a:r>
                  <a:rPr lang="en-US">
                    <a:noFill/>
                  </a:rPr>
                  <a:t> </a:t>
                </a:r>
              </a:p>
            </p:txBody>
          </p:sp>
        </mc:Fallback>
      </mc:AlternateContent>
      <p:pic>
        <p:nvPicPr>
          <p:cNvPr id="57" name="图片 44" descr="dog7"/>
          <p:cNvPicPr>
            <a:picLocks noChangeAspect="1"/>
          </p:cNvPicPr>
          <p:nvPr/>
        </p:nvPicPr>
        <p:blipFill>
          <a:blip r:embed="rId15"/>
          <a:stretch>
            <a:fillRect/>
          </a:stretch>
        </p:blipFill>
        <p:spPr>
          <a:xfrm>
            <a:off x="6533230" y="2647801"/>
            <a:ext cx="556864" cy="583678"/>
          </a:xfrm>
          <a:prstGeom prst="rect">
            <a:avLst/>
          </a:prstGeom>
        </p:spPr>
      </p:pic>
      <p:cxnSp>
        <p:nvCxnSpPr>
          <p:cNvPr id="3" name="Straight Arrow Connector 2"/>
          <p:cNvCxnSpPr>
            <a:stCxn id="38" idx="0"/>
            <a:endCxn id="46" idx="4"/>
          </p:cNvCxnSpPr>
          <p:nvPr/>
        </p:nvCxnSpPr>
        <p:spPr>
          <a:xfrm flipV="1">
            <a:off x="7394785" y="2791798"/>
            <a:ext cx="0" cy="22867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7394783" y="3810454"/>
                <a:ext cx="1039515" cy="889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solidFill>
                                <a:srgbClr val="00B050"/>
                              </a:solidFill>
                              <a:latin typeface="Cambria Math" charset="0"/>
                            </a:rPr>
                          </m:ctrlPr>
                        </m:dPr>
                        <m:e>
                          <m:f>
                            <m:fPr>
                              <m:ctrlPr>
                                <a:rPr lang="en-US" sz="2800" b="0" i="1" smtClean="0">
                                  <a:solidFill>
                                    <a:srgbClr val="00B050"/>
                                  </a:solidFill>
                                  <a:latin typeface="Cambria Math" charset="0"/>
                                </a:rPr>
                              </m:ctrlPr>
                            </m:fPr>
                            <m:num>
                              <m:r>
                                <a:rPr lang="en-US" sz="2800" b="0" i="1" smtClean="0">
                                  <a:solidFill>
                                    <a:srgbClr val="00B050"/>
                                  </a:solidFill>
                                  <a:latin typeface="Cambria Math" charset="0"/>
                                </a:rPr>
                                <m:t>𝜕</m:t>
                              </m:r>
                              <m:r>
                                <a:rPr lang="en-US" sz="2800" b="0" i="1" smtClean="0">
                                  <a:solidFill>
                                    <a:srgbClr val="00B050"/>
                                  </a:solidFill>
                                  <a:latin typeface="Cambria Math" charset="0"/>
                                </a:rPr>
                                <m:t>𝐽</m:t>
                              </m:r>
                            </m:num>
                            <m:den>
                              <m:r>
                                <a:rPr lang="en-US" sz="2800" b="0" i="1" smtClean="0">
                                  <a:solidFill>
                                    <a:srgbClr val="00B050"/>
                                  </a:solidFill>
                                  <a:latin typeface="Cambria Math" charset="0"/>
                                </a:rPr>
                                <m:t>𝜕</m:t>
                              </m:r>
                              <m:sSub>
                                <m:sSubPr>
                                  <m:ctrlPr>
                                    <a:rPr lang="en-US" sz="2800" b="0" i="1" smtClean="0">
                                      <a:solidFill>
                                        <a:srgbClr val="00B050"/>
                                      </a:solidFill>
                                      <a:latin typeface="Cambria Math" charset="0"/>
                                    </a:rPr>
                                  </m:ctrlPr>
                                </m:sSubPr>
                                <m:e>
                                  <m:r>
                                    <a:rPr lang="en-US" sz="2800" b="0" i="1" smtClean="0">
                                      <a:solidFill>
                                        <a:srgbClr val="00B050"/>
                                      </a:solidFill>
                                      <a:latin typeface="Cambria Math" charset="0"/>
                                    </a:rPr>
                                    <m:t>𝑊</m:t>
                                  </m:r>
                                </m:e>
                                <m:sub>
                                  <m:r>
                                    <a:rPr lang="en-US" sz="2800" b="0" i="1" smtClean="0">
                                      <a:solidFill>
                                        <a:srgbClr val="00B050"/>
                                      </a:solidFill>
                                      <a:latin typeface="Cambria Math" charset="0"/>
                                    </a:rPr>
                                    <m:t>1</m:t>
                                  </m:r>
                                </m:sub>
                              </m:sSub>
                            </m:den>
                          </m:f>
                        </m:e>
                      </m:d>
                    </m:oMath>
                  </m:oMathPara>
                </a14:m>
                <a:endParaRPr lang="en-US" sz="2800" dirty="0">
                  <a:solidFill>
                    <a:srgbClr val="00B05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94783" y="3810454"/>
                <a:ext cx="1039515" cy="889731"/>
              </a:xfrm>
              <a:prstGeom prst="rect">
                <a:avLst/>
              </a:prstGeom>
              <a:blipFill rotWithShape="0">
                <a:blip r:embed="rId21"/>
                <a:stretch>
                  <a:fillRect/>
                </a:stretch>
              </a:blipFill>
            </p:spPr>
            <p:txBody>
              <a:bodyPr/>
              <a:lstStyle/>
              <a:p>
                <a:r>
                  <a:rPr lang="en-US">
                    <a:noFill/>
                  </a:rPr>
                  <a:t> </a:t>
                </a:r>
              </a:p>
            </p:txBody>
          </p:sp>
        </mc:Fallback>
      </mc:AlternateContent>
      <p:sp>
        <p:nvSpPr>
          <p:cNvPr id="13" name="TextBox 12"/>
          <p:cNvSpPr txBox="1"/>
          <p:nvPr/>
        </p:nvSpPr>
        <p:spPr>
          <a:xfrm>
            <a:off x="9846865" y="3545618"/>
            <a:ext cx="2454518" cy="1200329"/>
          </a:xfrm>
          <a:prstGeom prst="rect">
            <a:avLst/>
          </a:prstGeom>
          <a:noFill/>
        </p:spPr>
        <p:txBody>
          <a:bodyPr wrap="square" rtlCol="0">
            <a:spAutoFit/>
          </a:bodyPr>
          <a:lstStyle/>
          <a:p>
            <a:r>
              <a:rPr lang="en-US" smtClean="0"/>
              <a:t>Gradients characterize the mismatch between manifolds </a:t>
            </a:r>
            <a:endParaRPr lang="en-US" dirty="0"/>
          </a:p>
        </p:txBody>
      </p:sp>
      <p:sp>
        <p:nvSpPr>
          <p:cNvPr id="39" name="Rectangle 8"/>
          <p:cNvSpPr/>
          <p:nvPr/>
        </p:nvSpPr>
        <p:spPr>
          <a:xfrm>
            <a:off x="1354975" y="1572282"/>
            <a:ext cx="8594686" cy="5152714"/>
          </a:xfrm>
          <a:prstGeom prst="rect">
            <a:avLst/>
          </a:prstGeom>
          <a:solidFill>
            <a:schemeClr val="lt1">
              <a:alpha val="8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Rounded Rectangle 1"/>
          <p:cNvSpPr/>
          <p:nvPr/>
        </p:nvSpPr>
        <p:spPr>
          <a:xfrm>
            <a:off x="2425338" y="3656835"/>
            <a:ext cx="6999317" cy="985898"/>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Projection on weights : </a:t>
            </a:r>
            <a:r>
              <a:rPr lang="en-US" dirty="0"/>
              <a:t>E</a:t>
            </a:r>
            <a:r>
              <a:rPr lang="en-US" dirty="0" smtClean="0"/>
              <a:t>xpectancy</a:t>
            </a:r>
          </a:p>
          <a:p>
            <a:pPr algn="ctr"/>
            <a:r>
              <a:rPr lang="en-US" dirty="0" smtClean="0"/>
              <a:t>Projection on gradients of weights : Expectancy-Mismatch</a:t>
            </a:r>
            <a:endParaRPr lang="en-US" dirty="0"/>
          </a:p>
        </p:txBody>
      </p:sp>
    </p:spTree>
    <p:extLst>
      <p:ext uri="{BB962C8B-B14F-4D97-AF65-F5344CB8AC3E}">
        <p14:creationId xmlns:p14="http://schemas.microsoft.com/office/powerpoint/2010/main" val="10018621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59717" y="5822714"/>
            <a:ext cx="2743200" cy="365125"/>
          </a:xfrm>
        </p:spPr>
        <p:txBody>
          <a:bodyPr/>
          <a:lstStyle/>
          <a:p>
            <a:fld id="{AE678206-0642-9F48-9727-6B519CB285FA}" type="slidenum">
              <a:rPr lang="en-US" smtClean="0"/>
              <a:t>26</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
        <p:nvSpPr>
          <p:cNvPr id="22" name="Rectangle 21"/>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23" name="Rectangle 22"/>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24" name="Rectangle 23"/>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25" name="Rectangle 24"/>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26"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Parallelogram 39">
            <a:extLst>
              <a:ext uri="{FF2B5EF4-FFF2-40B4-BE49-F238E27FC236}">
                <a16:creationId xmlns="" xmlns:a16="http://schemas.microsoft.com/office/drawing/2014/main" id="{ACD37DEB-B92B-7541-9804-A65C15F02766}"/>
              </a:ext>
            </a:extLst>
          </p:cNvPr>
          <p:cNvSpPr/>
          <p:nvPr/>
        </p:nvSpPr>
        <p:spPr>
          <a:xfrm>
            <a:off x="4754957" y="4775474"/>
            <a:ext cx="5172392" cy="1198479"/>
          </a:xfrm>
          <a:prstGeom prst="parallelogram">
            <a:avLst>
              <a:gd name="adj" fmla="val 48284"/>
            </a:avLst>
          </a:prstGeom>
          <a:solidFill>
            <a:schemeClr val="accent1">
              <a:lumMod val="60000"/>
              <a:lumOff val="40000"/>
              <a:alpha val="67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dirty="0"/>
          </a:p>
        </p:txBody>
      </p:sp>
      <p:grpSp>
        <p:nvGrpSpPr>
          <p:cNvPr id="41" name="Group 40">
            <a:extLst>
              <a:ext uri="{FF2B5EF4-FFF2-40B4-BE49-F238E27FC236}">
                <a16:creationId xmlns="" xmlns:a16="http://schemas.microsoft.com/office/drawing/2014/main" id="{2753C1B5-39F3-964E-A223-5828E624299F}"/>
              </a:ext>
            </a:extLst>
          </p:cNvPr>
          <p:cNvGrpSpPr/>
          <p:nvPr/>
        </p:nvGrpSpPr>
        <p:grpSpPr>
          <a:xfrm>
            <a:off x="5098622" y="4882724"/>
            <a:ext cx="1049295" cy="668303"/>
            <a:chOff x="7151737" y="4120742"/>
            <a:chExt cx="1096589" cy="734505"/>
          </a:xfrm>
        </p:grpSpPr>
        <p:grpSp>
          <p:nvGrpSpPr>
            <p:cNvPr id="49" name="Group 48">
              <a:extLst>
                <a:ext uri="{FF2B5EF4-FFF2-40B4-BE49-F238E27FC236}">
                  <a16:creationId xmlns="" xmlns:a16="http://schemas.microsoft.com/office/drawing/2014/main" id="{1EE68064-AF00-CD49-877F-DD60839DB17B}"/>
                </a:ext>
              </a:extLst>
            </p:cNvPr>
            <p:cNvGrpSpPr/>
            <p:nvPr/>
          </p:nvGrpSpPr>
          <p:grpSpPr>
            <a:xfrm>
              <a:off x="7151737" y="4120742"/>
              <a:ext cx="1096589" cy="707033"/>
              <a:chOff x="8201741" y="4389100"/>
              <a:chExt cx="1096589" cy="707033"/>
            </a:xfrm>
          </p:grpSpPr>
          <p:cxnSp>
            <p:nvCxnSpPr>
              <p:cNvPr id="59" name="Straight Arrow Connector 58">
                <a:extLst>
                  <a:ext uri="{FF2B5EF4-FFF2-40B4-BE49-F238E27FC236}">
                    <a16:creationId xmlns="" xmlns:a16="http://schemas.microsoft.com/office/drawing/2014/main" id="{E8718490-85BF-034B-A787-C2107F7EF04C}"/>
                  </a:ext>
                </a:extLst>
              </p:cNvPr>
              <p:cNvCxnSpPr>
                <a:cxnSpLocks/>
              </p:cNvCxnSpPr>
              <p:nvPr/>
            </p:nvCxnSpPr>
            <p:spPr>
              <a:xfrm flipH="1">
                <a:off x="8201741" y="4389100"/>
                <a:ext cx="323083" cy="707033"/>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 xmlns:a16="http://schemas.microsoft.com/office/drawing/2014/main" id="{E214D483-582E-CB45-8D3F-A56D8F7D278C}"/>
                  </a:ext>
                </a:extLst>
              </p:cNvPr>
              <p:cNvCxnSpPr>
                <a:cxnSpLocks/>
              </p:cNvCxnSpPr>
              <p:nvPr/>
            </p:nvCxnSpPr>
            <p:spPr>
              <a:xfrm>
                <a:off x="8524824" y="4389100"/>
                <a:ext cx="773506" cy="0"/>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C55CD7E4-E729-0248-B6B9-A6F4E9F32EEC}"/>
                    </a:ext>
                  </a:extLst>
                </p:cNvPr>
                <p:cNvSpPr txBox="1"/>
                <p:nvPr/>
              </p:nvSpPr>
              <p:spPr>
                <a:xfrm>
                  <a:off x="7792406" y="4167970"/>
                  <a:ext cx="445906" cy="369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1</m:t>
                            </m:r>
                          </m:sub>
                        </m:sSub>
                      </m:oMath>
                    </m:oMathPara>
                  </a14:m>
                  <a:endParaRPr lang="en-US" sz="3000" dirty="0"/>
                </a:p>
              </p:txBody>
            </p:sp>
          </mc:Choice>
          <mc:Fallback xmlns="">
            <p:sp>
              <p:nvSpPr>
                <p:cNvPr id="111" name="TextBox 110">
                  <a:extLst>
                    <a:ext uri="{FF2B5EF4-FFF2-40B4-BE49-F238E27FC236}">
                      <a16:creationId xmlns="" xmlns:a16="http://schemas.microsoft.com/office/drawing/2014/main" xmlns:a14="http://schemas.microsoft.com/office/drawing/2010/main" id="{C55CD7E4-E729-0248-B6B9-A6F4E9F32EEC}"/>
                    </a:ext>
                  </a:extLst>
                </p:cNvPr>
                <p:cNvSpPr txBox="1">
                  <a:spLocks noRot="1" noChangeAspect="1" noMove="1" noResize="1" noEditPoints="1" noAdjustHandles="1" noChangeArrowheads="1" noChangeShapeType="1" noTextEdit="1"/>
                </p:cNvSpPr>
                <p:nvPr/>
              </p:nvSpPr>
              <p:spPr>
                <a:xfrm>
                  <a:off x="7792406" y="4167970"/>
                  <a:ext cx="445906" cy="36933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 xmlns:a16="http://schemas.microsoft.com/office/drawing/2014/main" id="{1B094BFC-062B-6B4B-8B8C-188C6B17E5BD}"/>
                    </a:ext>
                  </a:extLst>
                </p:cNvPr>
                <p:cNvSpPr txBox="1"/>
                <p:nvPr/>
              </p:nvSpPr>
              <p:spPr>
                <a:xfrm>
                  <a:off x="7267007" y="4485915"/>
                  <a:ext cx="4630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2</m:t>
                            </m:r>
                          </m:sub>
                        </m:sSub>
                      </m:oMath>
                    </m:oMathPara>
                  </a14:m>
                  <a:endParaRPr lang="en-US" sz="3000" dirty="0"/>
                </a:p>
              </p:txBody>
            </p:sp>
          </mc:Choice>
          <mc:Fallback xmlns="">
            <p:sp>
              <p:nvSpPr>
                <p:cNvPr id="112" name="TextBox 111">
                  <a:extLst>
                    <a:ext uri="{FF2B5EF4-FFF2-40B4-BE49-F238E27FC236}">
                      <a16:creationId xmlns="" xmlns:a16="http://schemas.microsoft.com/office/drawing/2014/main" xmlns:a14="http://schemas.microsoft.com/office/drawing/2010/main" id="{1B094BFC-062B-6B4B-8B8C-188C6B17E5BD}"/>
                    </a:ext>
                  </a:extLst>
                </p:cNvPr>
                <p:cNvSpPr txBox="1">
                  <a:spLocks noRot="1" noChangeAspect="1" noMove="1" noResize="1" noEditPoints="1" noAdjustHandles="1" noChangeArrowheads="1" noChangeShapeType="1" noTextEdit="1"/>
                </p:cNvSpPr>
                <p:nvPr/>
              </p:nvSpPr>
              <p:spPr>
                <a:xfrm>
                  <a:off x="7267007" y="4485915"/>
                  <a:ext cx="463050" cy="369332"/>
                </a:xfrm>
                <a:prstGeom prst="rect">
                  <a:avLst/>
                </a:prstGeom>
                <a:blipFill rotWithShape="0">
                  <a:blip r:embed="rId13"/>
                  <a:stretch>
                    <a:fillRect/>
                  </a:stretch>
                </a:blipFill>
              </p:spPr>
              <p:txBody>
                <a:bodyPr/>
                <a:lstStyle/>
                <a:p>
                  <a:r>
                    <a:rPr lang="en-US">
                      <a:noFill/>
                    </a:rPr>
                    <a:t> </a:t>
                  </a:r>
                </a:p>
              </p:txBody>
            </p:sp>
          </mc:Fallback>
        </mc:AlternateContent>
      </p:grpSp>
      <p:sp>
        <p:nvSpPr>
          <p:cNvPr id="61" name="Oval 60"/>
          <p:cNvSpPr/>
          <p:nvPr/>
        </p:nvSpPr>
        <p:spPr>
          <a:xfrm>
            <a:off x="7293543" y="5078561"/>
            <a:ext cx="202484" cy="1948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p:cNvSpPr txBox="1"/>
              <p:nvPr/>
            </p:nvSpPr>
            <p:spPr>
              <a:xfrm>
                <a:off x="7149364" y="5140631"/>
                <a:ext cx="4908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charset="0"/>
                        </a:rPr>
                        <m:t>𝒙</m:t>
                      </m:r>
                    </m:oMath>
                  </m:oMathPara>
                </a14:m>
                <a:endParaRPr lang="en-US" sz="2800" b="1" i="1" dirty="0">
                  <a:solidFill>
                    <a:srgbClr val="FF0000"/>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7149364" y="5140631"/>
                <a:ext cx="490839" cy="523220"/>
              </a:xfrm>
              <a:prstGeom prst="rect">
                <a:avLst/>
              </a:prstGeom>
              <a:blipFill rotWithShape="0">
                <a:blip r:embed="rId14"/>
                <a:stretch>
                  <a:fillRect/>
                </a:stretch>
              </a:blipFill>
            </p:spPr>
            <p:txBody>
              <a:bodyPr/>
              <a:lstStyle/>
              <a:p>
                <a:r>
                  <a:rPr lang="en-US">
                    <a:noFill/>
                  </a:rPr>
                  <a:t> </a:t>
                </a:r>
              </a:p>
            </p:txBody>
          </p:sp>
        </mc:Fallback>
      </mc:AlternateContent>
      <p:pic>
        <p:nvPicPr>
          <p:cNvPr id="63" name="图片 44" descr="dog7"/>
          <p:cNvPicPr>
            <a:picLocks noChangeAspect="1"/>
          </p:cNvPicPr>
          <p:nvPr/>
        </p:nvPicPr>
        <p:blipFill>
          <a:blip r:embed="rId15"/>
          <a:stretch>
            <a:fillRect/>
          </a:stretch>
        </p:blipFill>
        <p:spPr>
          <a:xfrm>
            <a:off x="7694478" y="4923144"/>
            <a:ext cx="556864" cy="583678"/>
          </a:xfrm>
          <a:prstGeom prst="rect">
            <a:avLst/>
          </a:prstGeom>
        </p:spPr>
      </p:pic>
      <p:sp>
        <p:nvSpPr>
          <p:cNvPr id="64" name="Moon 63"/>
          <p:cNvSpPr/>
          <p:nvPr/>
        </p:nvSpPr>
        <p:spPr>
          <a:xfrm rot="5400000">
            <a:off x="5516017" y="1562624"/>
            <a:ext cx="3650272" cy="5172392"/>
          </a:xfrm>
          <a:prstGeom prst="moon">
            <a:avLst>
              <a:gd name="adj" fmla="val 33527"/>
            </a:avLst>
          </a:prstGeom>
          <a:solidFill>
            <a:srgbClr val="7030A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7293543" y="2596905"/>
            <a:ext cx="202484" cy="1948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p:cNvSpPr txBox="1"/>
              <p:nvPr/>
            </p:nvSpPr>
            <p:spPr>
              <a:xfrm>
                <a:off x="7443508" y="2394408"/>
                <a:ext cx="4908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charset="0"/>
                        </a:rPr>
                        <m:t>𝒙</m:t>
                      </m:r>
                    </m:oMath>
                  </m:oMathPara>
                </a14:m>
                <a:endParaRPr lang="en-US" sz="2800" b="1" i="1" dirty="0">
                  <a:solidFill>
                    <a:srgbClr val="FF0000"/>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7443508" y="2394408"/>
                <a:ext cx="490839" cy="523220"/>
              </a:xfrm>
              <a:prstGeom prst="rect">
                <a:avLst/>
              </a:prstGeom>
              <a:blipFill rotWithShape="0">
                <a:blip r:embed="rId16"/>
                <a:stretch>
                  <a:fillRect/>
                </a:stretch>
              </a:blipFill>
            </p:spPr>
            <p:txBody>
              <a:bodyPr/>
              <a:lstStyle/>
              <a:p>
                <a:r>
                  <a:rPr lang="en-US">
                    <a:noFill/>
                  </a:rPr>
                  <a:t> </a:t>
                </a:r>
              </a:p>
            </p:txBody>
          </p:sp>
        </mc:Fallback>
      </mc:AlternateContent>
      <p:sp>
        <p:nvSpPr>
          <p:cNvPr id="67" name="TextBox 66"/>
          <p:cNvSpPr txBox="1"/>
          <p:nvPr/>
        </p:nvSpPr>
        <p:spPr>
          <a:xfrm>
            <a:off x="6158541" y="5568892"/>
            <a:ext cx="2569934" cy="369332"/>
          </a:xfrm>
          <a:prstGeom prst="rect">
            <a:avLst/>
          </a:prstGeom>
          <a:noFill/>
        </p:spPr>
        <p:txBody>
          <a:bodyPr wrap="none" rtlCol="0">
            <a:spAutoFit/>
          </a:bodyPr>
          <a:lstStyle/>
          <a:p>
            <a:r>
              <a:rPr lang="en-US" smtClean="0"/>
              <a:t>Dog classified as a dog</a:t>
            </a:r>
            <a:endParaRPr lang="en-US"/>
          </a:p>
        </p:txBody>
      </p:sp>
      <p:sp>
        <p:nvSpPr>
          <p:cNvPr id="68" name="TextBox 67"/>
          <p:cNvSpPr txBox="1"/>
          <p:nvPr/>
        </p:nvSpPr>
        <p:spPr>
          <a:xfrm>
            <a:off x="6235485" y="2245244"/>
            <a:ext cx="2492990" cy="369332"/>
          </a:xfrm>
          <a:prstGeom prst="rect">
            <a:avLst/>
          </a:prstGeom>
          <a:noFill/>
        </p:spPr>
        <p:txBody>
          <a:bodyPr wrap="none" rtlCol="0">
            <a:spAutoFit/>
          </a:bodyPr>
          <a:lstStyle/>
          <a:p>
            <a:r>
              <a:rPr lang="en-US" dirty="0" smtClean="0"/>
              <a:t>Dog classified as a cat</a:t>
            </a:r>
            <a:endParaRPr lang="en-US" dirty="0"/>
          </a:p>
        </p:txBody>
      </p:sp>
      <p:cxnSp>
        <p:nvCxnSpPr>
          <p:cNvPr id="69" name="Straight Arrow Connector 68">
            <a:extLst>
              <a:ext uri="{FF2B5EF4-FFF2-40B4-BE49-F238E27FC236}">
                <a16:creationId xmlns="" xmlns:a16="http://schemas.microsoft.com/office/drawing/2014/main" id="{E8718490-85BF-034B-A787-C2107F7EF04C}"/>
              </a:ext>
            </a:extLst>
          </p:cNvPr>
          <p:cNvCxnSpPr>
            <a:cxnSpLocks/>
          </p:cNvCxnSpPr>
          <p:nvPr/>
        </p:nvCxnSpPr>
        <p:spPr>
          <a:xfrm flipH="1">
            <a:off x="5237964" y="3481661"/>
            <a:ext cx="309149" cy="643307"/>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 xmlns:a16="http://schemas.microsoft.com/office/drawing/2014/main" id="{E214D483-582E-CB45-8D3F-A56D8F7D278C}"/>
              </a:ext>
            </a:extLst>
          </p:cNvPr>
          <p:cNvCxnSpPr>
            <a:cxnSpLocks/>
          </p:cNvCxnSpPr>
          <p:nvPr/>
        </p:nvCxnSpPr>
        <p:spPr>
          <a:xfrm flipV="1">
            <a:off x="5547113" y="2824556"/>
            <a:ext cx="522937" cy="657105"/>
          </a:xfrm>
          <a:prstGeom prst="straightConnector1">
            <a:avLst/>
          </a:prstGeom>
          <a:ln w="25400">
            <a:prstDash val="lg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 xmlns:a16="http://schemas.microsoft.com/office/drawing/2014/main" id="{C55CD7E4-E729-0248-B6B9-A6F4E9F32EEC}"/>
                  </a:ext>
                </a:extLst>
              </p:cNvPr>
              <p:cNvSpPr txBox="1"/>
              <p:nvPr/>
            </p:nvSpPr>
            <p:spPr>
              <a:xfrm>
                <a:off x="5806887" y="3159853"/>
                <a:ext cx="426675" cy="336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1</m:t>
                          </m:r>
                        </m:sub>
                      </m:sSub>
                    </m:oMath>
                  </m:oMathPara>
                </a14:m>
                <a:endParaRPr lang="en-US" sz="3000" dirty="0"/>
              </a:p>
            </p:txBody>
          </p:sp>
        </mc:Choice>
        <mc:Fallback xmlns="">
          <p:sp>
            <p:nvSpPr>
              <p:cNvPr id="71" name="TextBox 70">
                <a:extLst>
                  <a:ext uri="{FF2B5EF4-FFF2-40B4-BE49-F238E27FC236}">
                    <a16:creationId xmlns="" xmlns:a16="http://schemas.microsoft.com/office/drawing/2014/main" xmlns:a14="http://schemas.microsoft.com/office/drawing/2010/main" id="{C55CD7E4-E729-0248-B6B9-A6F4E9F32EEC}"/>
                  </a:ext>
                </a:extLst>
              </p:cNvPr>
              <p:cNvSpPr txBox="1">
                <a:spLocks noRot="1" noChangeAspect="1" noMove="1" noResize="1" noEditPoints="1" noAdjustHandles="1" noChangeArrowheads="1" noChangeShapeType="1" noTextEdit="1"/>
              </p:cNvSpPr>
              <p:nvPr/>
            </p:nvSpPr>
            <p:spPr>
              <a:xfrm>
                <a:off x="5806887" y="3159853"/>
                <a:ext cx="426675" cy="336044"/>
              </a:xfrm>
              <a:prstGeom prst="rect">
                <a:avLst/>
              </a:prstGeom>
              <a:blipFill rotWithShape="0">
                <a:blip r:embed="rId17"/>
                <a:stretch>
                  <a:fillRect r="-5714"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 xmlns:a16="http://schemas.microsoft.com/office/drawing/2014/main" id="{1B094BFC-062B-6B4B-8B8C-188C6B17E5BD}"/>
                  </a:ext>
                </a:extLst>
              </p:cNvPr>
              <p:cNvSpPr txBox="1"/>
              <p:nvPr/>
            </p:nvSpPr>
            <p:spPr>
              <a:xfrm>
                <a:off x="5348263" y="3813920"/>
                <a:ext cx="443079" cy="336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charset="0"/>
                            </a:rPr>
                          </m:ctrlPr>
                        </m:sSubPr>
                        <m:e>
                          <m:r>
                            <a:rPr lang="en-US" sz="3000" i="1">
                              <a:latin typeface="Cambria Math" charset="0"/>
                            </a:rPr>
                            <m:t>𝑊</m:t>
                          </m:r>
                        </m:e>
                        <m:sub>
                          <m:r>
                            <a:rPr lang="en-US" sz="3000" i="1">
                              <a:latin typeface="Cambria Math" charset="0"/>
                            </a:rPr>
                            <m:t>2</m:t>
                          </m:r>
                        </m:sub>
                      </m:sSub>
                    </m:oMath>
                  </m:oMathPara>
                </a14:m>
                <a:endParaRPr lang="en-US" sz="3000" dirty="0"/>
              </a:p>
            </p:txBody>
          </p:sp>
        </mc:Choice>
        <mc:Fallback xmlns="">
          <p:sp>
            <p:nvSpPr>
              <p:cNvPr id="72" name="TextBox 71">
                <a:extLst>
                  <a:ext uri="{FF2B5EF4-FFF2-40B4-BE49-F238E27FC236}">
                    <a16:creationId xmlns="" xmlns:a16="http://schemas.microsoft.com/office/drawing/2014/main" xmlns:a14="http://schemas.microsoft.com/office/drawing/2010/main" id="{1B094BFC-062B-6B4B-8B8C-188C6B17E5BD}"/>
                  </a:ext>
                </a:extLst>
              </p:cNvPr>
              <p:cNvSpPr txBox="1">
                <a:spLocks noRot="1" noChangeAspect="1" noMove="1" noResize="1" noEditPoints="1" noAdjustHandles="1" noChangeArrowheads="1" noChangeShapeType="1" noTextEdit="1"/>
              </p:cNvSpPr>
              <p:nvPr/>
            </p:nvSpPr>
            <p:spPr>
              <a:xfrm>
                <a:off x="5348263" y="3813920"/>
                <a:ext cx="443079" cy="336044"/>
              </a:xfrm>
              <a:prstGeom prst="rect">
                <a:avLst/>
              </a:prstGeom>
              <a:blipFill rotWithShape="0">
                <a:blip r:embed="rId18"/>
                <a:stretch>
                  <a:fillRect r="-2740" b="-34545"/>
                </a:stretch>
              </a:blipFill>
            </p:spPr>
            <p:txBody>
              <a:bodyPr/>
              <a:lstStyle/>
              <a:p>
                <a:r>
                  <a:rPr lang="en-US">
                    <a:noFill/>
                  </a:rPr>
                  <a:t> </a:t>
                </a:r>
              </a:p>
            </p:txBody>
          </p:sp>
        </mc:Fallback>
      </mc:AlternateContent>
      <p:pic>
        <p:nvPicPr>
          <p:cNvPr id="73" name="图片 44" descr="dog7"/>
          <p:cNvPicPr>
            <a:picLocks noChangeAspect="1"/>
          </p:cNvPicPr>
          <p:nvPr/>
        </p:nvPicPr>
        <p:blipFill>
          <a:blip r:embed="rId15"/>
          <a:stretch>
            <a:fillRect/>
          </a:stretch>
        </p:blipFill>
        <p:spPr>
          <a:xfrm>
            <a:off x="6533230" y="2647801"/>
            <a:ext cx="556864" cy="583678"/>
          </a:xfrm>
          <a:prstGeom prst="rect">
            <a:avLst/>
          </a:prstGeom>
        </p:spPr>
      </p:pic>
      <p:sp>
        <p:nvSpPr>
          <p:cNvPr id="32" name="TextBox 31"/>
          <p:cNvSpPr txBox="1"/>
          <p:nvPr/>
        </p:nvSpPr>
        <p:spPr>
          <a:xfrm>
            <a:off x="1047404" y="3091325"/>
            <a:ext cx="35041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trike="sngStrike" dirty="0" smtClean="0">
                <a:solidFill>
                  <a:srgbClr val="FF0000"/>
                </a:solidFill>
              </a:rPr>
              <a:t>Bottom-Up Approach </a:t>
            </a:r>
            <a:endParaRPr lang="en-US" strike="sngStrike" dirty="0">
              <a:solidFill>
                <a:srgbClr val="FF0000"/>
              </a:solidFill>
            </a:endParaRPr>
          </a:p>
        </p:txBody>
      </p:sp>
      <mc:AlternateContent xmlns:mc="http://schemas.openxmlformats.org/markup-compatibility/2006" xmlns:a14="http://schemas.microsoft.com/office/drawing/2010/main">
        <mc:Choice Requires="a14">
          <p:sp>
            <p:nvSpPr>
              <p:cNvPr id="33" name="TextBox 32"/>
              <p:cNvSpPr txBox="1"/>
              <p:nvPr/>
            </p:nvSpPr>
            <p:spPr>
              <a:xfrm>
                <a:off x="1047404" y="3460657"/>
                <a:ext cx="3504104"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 dog will always fall in the same manifold whether expected or not. We cannot introduce mismatch without changing </a:t>
                </a:r>
                <a14:m>
                  <m:oMath xmlns:m="http://schemas.openxmlformats.org/officeDocument/2006/math">
                    <m:r>
                      <a:rPr lang="en-US" b="0" i="1" smtClean="0">
                        <a:latin typeface="Cambria Math" charset="0"/>
                      </a:rPr>
                      <m:t>𝑥</m:t>
                    </m:r>
                  </m:oMath>
                </a14:m>
                <a:r>
                  <a:rPr lang="en-US" dirty="0" smtClean="0"/>
                  <a:t> which would change its saliency</a:t>
                </a:r>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047404" y="3460657"/>
                <a:ext cx="3504104" cy="1754326"/>
              </a:xfrm>
              <a:prstGeom prst="rect">
                <a:avLst/>
              </a:prstGeom>
              <a:blipFill rotWithShape="0">
                <a:blip r:embed="rId19"/>
                <a:stretch>
                  <a:fillRect l="-1386" t="-1730" r="-693" b="-4498"/>
                </a:stretch>
              </a:blipFill>
            </p:spPr>
            <p:txBody>
              <a:bodyPr/>
              <a:lstStyle/>
              <a:p>
                <a:r>
                  <a:rPr lang="en-US">
                    <a:noFill/>
                  </a:rPr>
                  <a:t> </a:t>
                </a:r>
              </a:p>
            </p:txBody>
          </p:sp>
        </mc:Fallback>
      </mc:AlternateContent>
      <p:sp>
        <p:nvSpPr>
          <p:cNvPr id="2" name="TextBox 1"/>
          <p:cNvSpPr txBox="1"/>
          <p:nvPr/>
        </p:nvSpPr>
        <p:spPr>
          <a:xfrm>
            <a:off x="9534698" y="2069554"/>
            <a:ext cx="242731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mtClean="0">
                <a:solidFill>
                  <a:srgbClr val="00B050"/>
                </a:solidFill>
              </a:rPr>
              <a:t>Top-Down Approach</a:t>
            </a:r>
            <a:endParaRPr lang="en-US">
              <a:solidFill>
                <a:srgbClr val="00B050"/>
              </a:solidFill>
            </a:endParaRPr>
          </a:p>
        </p:txBody>
      </p:sp>
      <p:sp>
        <p:nvSpPr>
          <p:cNvPr id="3" name="TextBox 2"/>
          <p:cNvSpPr txBox="1"/>
          <p:nvPr/>
        </p:nvSpPr>
        <p:spPr>
          <a:xfrm>
            <a:off x="9534698" y="2437229"/>
            <a:ext cx="242731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We </a:t>
            </a:r>
            <a:r>
              <a:rPr lang="en-US" dirty="0" err="1" smtClean="0"/>
              <a:t>backpropagate</a:t>
            </a:r>
            <a:r>
              <a:rPr lang="en-US" dirty="0" smtClean="0"/>
              <a:t> the wrong class</a:t>
            </a:r>
            <a:endParaRPr lang="en-US" dirty="0"/>
          </a:p>
        </p:txBody>
      </p:sp>
    </p:spTree>
    <p:extLst>
      <p:ext uri="{BB962C8B-B14F-4D97-AF65-F5344CB8AC3E}">
        <p14:creationId xmlns:p14="http://schemas.microsoft.com/office/powerpoint/2010/main" val="20036386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876204" y="1441750"/>
            <a:ext cx="9185564" cy="1030191"/>
          </a:xfrm>
        </p:spPr>
        <p:txBody>
          <a:bodyPr>
            <a:normAutofit fontScale="90000"/>
          </a:bodyPr>
          <a:lstStyle/>
          <a:p>
            <a:pPr algn="ctr">
              <a:lnSpc>
                <a:spcPct val="100000"/>
              </a:lnSpc>
            </a:pPr>
            <a:r>
              <a:rPr lang="en-US" sz="3600" dirty="0" smtClean="0">
                <a:latin typeface="+mj-lt"/>
                <a:cs typeface="+mj-lt"/>
              </a:rPr>
              <a:t>Implicit Saliency in Deep Neural Networks</a:t>
            </a:r>
            <a:endParaRPr lang="en-US" sz="3600" dirty="0">
              <a:latin typeface="+mj-lt"/>
              <a:cs typeface="+mj-lt"/>
            </a:endParaRPr>
          </a:p>
        </p:txBody>
      </p:sp>
      <p:sp>
        <p:nvSpPr>
          <p:cNvPr id="2" name="TextBox 1"/>
          <p:cNvSpPr txBox="1"/>
          <p:nvPr/>
        </p:nvSpPr>
        <p:spPr>
          <a:xfrm>
            <a:off x="3958071" y="1042970"/>
            <a:ext cx="7021830" cy="398780"/>
          </a:xfrm>
          <a:prstGeom prst="rect">
            <a:avLst/>
          </a:prstGeom>
          <a:noFill/>
        </p:spPr>
        <p:txBody>
          <a:bodyPr wrap="none" rtlCol="0">
            <a:spAutoFit/>
          </a:bodyPr>
          <a:lstStyle/>
          <a:p>
            <a:pPr algn="l"/>
            <a:r>
              <a:rPr lang="en-US" sz="2000" smtClean="0">
                <a:solidFill>
                  <a:schemeClr val="bg1">
                    <a:lumMod val="50000"/>
                  </a:schemeClr>
                </a:solidFill>
              </a:rPr>
              <a:t>Session </a:t>
            </a:r>
            <a:r>
              <a:rPr lang="en-US" sz="2000" dirty="0" smtClean="0">
                <a:solidFill>
                  <a:schemeClr val="bg1">
                    <a:lumMod val="50000"/>
                  </a:schemeClr>
                </a:solidFill>
              </a:rPr>
              <a:t>: Learning-Based Models for Computational Imaging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481" y="2684822"/>
            <a:ext cx="1487579" cy="148757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7984" y="2687995"/>
            <a:ext cx="1630224" cy="1487579"/>
          </a:xfrm>
          <a:prstGeom prst="rect">
            <a:avLst/>
          </a:prstGeom>
        </p:spPr>
      </p:pic>
      <p:sp>
        <p:nvSpPr>
          <p:cNvPr id="11" name="TextBox 10"/>
          <p:cNvSpPr txBox="1"/>
          <p:nvPr/>
        </p:nvSpPr>
        <p:spPr>
          <a:xfrm>
            <a:off x="6824914" y="4227755"/>
            <a:ext cx="2354580" cy="368300"/>
          </a:xfrm>
          <a:prstGeom prst="rect">
            <a:avLst/>
          </a:prstGeom>
          <a:noFill/>
        </p:spPr>
        <p:txBody>
          <a:bodyPr wrap="none" rtlCol="0">
            <a:spAutoFit/>
          </a:bodyPr>
          <a:lstStyle/>
          <a:p>
            <a:r>
              <a:rPr lang="en-US" dirty="0" smtClean="0">
                <a:solidFill>
                  <a:schemeClr val="bg1">
                    <a:lumMod val="50000"/>
                  </a:schemeClr>
                </a:solidFill>
              </a:rPr>
              <a:t>Mohit Prabhushankar</a:t>
            </a:r>
            <a:endParaRPr lang="en-US" dirty="0">
              <a:solidFill>
                <a:schemeClr val="bg1">
                  <a:lumMod val="50000"/>
                </a:schemeClr>
              </a:solidFill>
            </a:endParaRPr>
          </a:p>
        </p:txBody>
      </p:sp>
      <p:sp>
        <p:nvSpPr>
          <p:cNvPr id="14" name="TextBox 13"/>
          <p:cNvSpPr txBox="1"/>
          <p:nvPr/>
        </p:nvSpPr>
        <p:spPr>
          <a:xfrm>
            <a:off x="10060685" y="4226485"/>
            <a:ext cx="1967333" cy="369332"/>
          </a:xfrm>
          <a:prstGeom prst="rect">
            <a:avLst/>
          </a:prstGeom>
          <a:noFill/>
        </p:spPr>
        <p:txBody>
          <a:bodyPr wrap="none" rtlCol="0">
            <a:spAutoFit/>
          </a:bodyPr>
          <a:lstStyle/>
          <a:p>
            <a:r>
              <a:rPr lang="en-US" dirty="0" err="1" smtClean="0">
                <a:solidFill>
                  <a:schemeClr val="bg1">
                    <a:lumMod val="50000"/>
                  </a:schemeClr>
                </a:solidFill>
              </a:rPr>
              <a:t>Ghassan</a:t>
            </a:r>
            <a:r>
              <a:rPr lang="en-US" dirty="0" smtClean="0">
                <a:solidFill>
                  <a:schemeClr val="bg1">
                    <a:lumMod val="50000"/>
                  </a:schemeClr>
                </a:solidFill>
              </a:rPr>
              <a:t> </a:t>
            </a:r>
            <a:r>
              <a:rPr lang="en-US" dirty="0" err="1" smtClean="0">
                <a:solidFill>
                  <a:schemeClr val="bg1">
                    <a:lumMod val="50000"/>
                  </a:schemeClr>
                </a:solidFill>
              </a:rPr>
              <a:t>AlRegib</a:t>
            </a:r>
            <a:endParaRPr lang="en-US" dirty="0">
              <a:solidFill>
                <a:schemeClr val="bg1">
                  <a:lumMod val="50000"/>
                </a:schemeClr>
              </a:solidFill>
            </a:endParaRPr>
          </a:p>
        </p:txBody>
      </p:sp>
      <p:pic>
        <p:nvPicPr>
          <p:cNvPr id="5" name="图片 4"/>
          <p:cNvPicPr>
            <a:picLocks noChangeAspect="1"/>
          </p:cNvPicPr>
          <p:nvPr/>
        </p:nvPicPr>
        <p:blipFill>
          <a:blip r:embed="rId5">
            <a:clrChange>
              <a:clrFrom>
                <a:srgbClr val="000000">
                  <a:alpha val="100000"/>
                </a:srgbClr>
              </a:clrFrom>
              <a:clrTo>
                <a:srgbClr val="000000">
                  <a:alpha val="100000"/>
                  <a:alpha val="0"/>
                </a:srgbClr>
              </a:clrTo>
            </a:clrChange>
          </a:blip>
          <a:stretch>
            <a:fillRect/>
          </a:stretch>
        </p:blipFill>
        <p:spPr>
          <a:xfrm>
            <a:off x="4309745" y="2684780"/>
            <a:ext cx="1487805" cy="1487805"/>
          </a:xfrm>
          <a:prstGeom prst="rect">
            <a:avLst/>
          </a:prstGeom>
        </p:spPr>
      </p:pic>
      <p:sp>
        <p:nvSpPr>
          <p:cNvPr id="6" name="TextBox 10"/>
          <p:cNvSpPr txBox="1"/>
          <p:nvPr/>
        </p:nvSpPr>
        <p:spPr>
          <a:xfrm>
            <a:off x="4371909" y="4226485"/>
            <a:ext cx="1363980" cy="368300"/>
          </a:xfrm>
          <a:prstGeom prst="rect">
            <a:avLst/>
          </a:prstGeom>
          <a:noFill/>
        </p:spPr>
        <p:txBody>
          <a:bodyPr wrap="none" rtlCol="0">
            <a:spAutoFit/>
          </a:bodyPr>
          <a:lstStyle/>
          <a:p>
            <a:r>
              <a:rPr lang="en-US" dirty="0" smtClean="0">
                <a:solidFill>
                  <a:schemeClr val="bg1">
                    <a:lumMod val="50000"/>
                  </a:schemeClr>
                </a:solidFill>
              </a:rPr>
              <a:t>Yutong Sun</a:t>
            </a:r>
            <a:endParaRPr lang="en-US" dirty="0">
              <a:solidFill>
                <a:schemeClr val="bg1">
                  <a:lumMod val="50000"/>
                </a:schemeClr>
              </a:solidFill>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7173" y="4646728"/>
            <a:ext cx="1927024" cy="1927024"/>
          </a:xfrm>
          <a:prstGeom prst="rect">
            <a:avLst/>
          </a:prstGeom>
        </p:spPr>
      </p:pic>
      <p:sp>
        <p:nvSpPr>
          <p:cNvPr id="12" name="TextBox 11"/>
          <p:cNvSpPr txBox="1"/>
          <p:nvPr/>
        </p:nvSpPr>
        <p:spPr>
          <a:xfrm>
            <a:off x="9553655" y="6350361"/>
            <a:ext cx="1014060" cy="369332"/>
          </a:xfrm>
          <a:prstGeom prst="rect">
            <a:avLst/>
          </a:prstGeom>
          <a:noFill/>
        </p:spPr>
        <p:txBody>
          <a:bodyPr wrap="none" rtlCol="0">
            <a:spAutoFit/>
          </a:bodyPr>
          <a:lstStyle/>
          <a:p>
            <a:r>
              <a:rPr lang="en-US" smtClean="0"/>
              <a:t>Website</a:t>
            </a:r>
            <a:endParaRPr lang="en-US" dirty="0"/>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812181" y="4646728"/>
            <a:ext cx="1923708" cy="1923708"/>
          </a:xfrm>
          <a:prstGeom prst="rect">
            <a:avLst/>
          </a:prstGeom>
        </p:spPr>
      </p:pic>
      <p:sp>
        <p:nvSpPr>
          <p:cNvPr id="15" name="TextBox 14"/>
          <p:cNvSpPr txBox="1"/>
          <p:nvPr/>
        </p:nvSpPr>
        <p:spPr>
          <a:xfrm>
            <a:off x="4409938" y="6350361"/>
            <a:ext cx="851515" cy="369332"/>
          </a:xfrm>
          <a:prstGeom prst="rect">
            <a:avLst/>
          </a:prstGeom>
          <a:noFill/>
        </p:spPr>
        <p:txBody>
          <a:bodyPr wrap="none" rtlCol="0">
            <a:spAutoFit/>
          </a:bodyPr>
          <a:lstStyle/>
          <a:p>
            <a:r>
              <a:rPr lang="en-US" dirty="0" smtClean="0"/>
              <a:t>Codes</a:t>
            </a:r>
            <a:endParaRPr lang="en-US" dirty="0"/>
          </a:p>
        </p:txBody>
      </p:sp>
    </p:spTree>
    <p:extLst>
      <p:ext uri="{BB962C8B-B14F-4D97-AF65-F5344CB8AC3E}">
        <p14:creationId xmlns:p14="http://schemas.microsoft.com/office/powerpoint/2010/main" val="1998056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28</a:t>
            </a:fld>
            <a:endParaRPr lang="en-US"/>
          </a:p>
        </p:txBody>
      </p:sp>
      <p:grpSp>
        <p:nvGrpSpPr>
          <p:cNvPr id="24" name="组合 23"/>
          <p:cNvGrpSpPr/>
          <p:nvPr/>
        </p:nvGrpSpPr>
        <p:grpSpPr>
          <a:xfrm>
            <a:off x="218440" y="-121285"/>
            <a:ext cx="490220" cy="6012180"/>
            <a:chOff x="344" y="-191"/>
            <a:chExt cx="772" cy="9468"/>
          </a:xfrm>
        </p:grpSpPr>
        <p:cxnSp>
          <p:nvCxnSpPr>
            <p:cNvPr id="363" name="直接箭头连接符 362"/>
            <p:cNvCxnSpPr/>
            <p:nvPr/>
          </p:nvCxnSpPr>
          <p:spPr>
            <a:xfrm flipV="1">
              <a:off x="1072" y="2847"/>
              <a:ext cx="0" cy="6430"/>
            </a:xfrm>
            <a:prstGeom prst="straightConnector1">
              <a:avLst/>
            </a:prstGeom>
            <a:ln w="25400">
              <a:solidFill>
                <a:srgbClr val="262626"/>
              </a:solidFill>
              <a:tailEnd type="stealth"/>
            </a:ln>
          </p:spPr>
          <p:style>
            <a:lnRef idx="1">
              <a:schemeClr val="accent1"/>
            </a:lnRef>
            <a:fillRef idx="0">
              <a:schemeClr val="accent1"/>
            </a:fillRef>
            <a:effectRef idx="0">
              <a:schemeClr val="accent1"/>
            </a:effectRef>
            <a:fontRef idx="minor">
              <a:schemeClr val="tx1"/>
            </a:fontRef>
          </p:style>
        </p:cxnSp>
        <p:sp>
          <p:nvSpPr>
            <p:cNvPr id="364" name="文本框 363"/>
            <p:cNvSpPr txBox="1"/>
            <p:nvPr/>
          </p:nvSpPr>
          <p:spPr>
            <a:xfrm rot="10800000">
              <a:off x="344" y="-191"/>
              <a:ext cx="772" cy="8025"/>
            </a:xfrm>
            <a:prstGeom prst="rect">
              <a:avLst/>
            </a:prstGeom>
            <a:noFill/>
          </p:spPr>
          <p:txBody>
            <a:bodyPr vert="eaVert" wrap="square" rtlCol="0">
              <a:spAutoFit/>
            </a:bodyPr>
            <a:lstStyle/>
            <a:p>
              <a:r>
                <a:rPr lang="en-US" altLang="zh-CN" sz="2000"/>
                <a:t>Feed-Forward Process</a:t>
              </a:r>
            </a:p>
          </p:txBody>
        </p:sp>
      </p:grpSp>
      <p:sp>
        <p:nvSpPr>
          <p:cNvPr id="42" name="流程图: 手动操作 41"/>
          <p:cNvSpPr/>
          <p:nvPr/>
        </p:nvSpPr>
        <p:spPr>
          <a:xfrm flipV="1">
            <a:off x="944245" y="4265930"/>
            <a:ext cx="3429000" cy="93218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3" name="文本框 42"/>
          <p:cNvSpPr txBox="1"/>
          <p:nvPr/>
        </p:nvSpPr>
        <p:spPr>
          <a:xfrm>
            <a:off x="1675130" y="4486275"/>
            <a:ext cx="2430780" cy="645160"/>
          </a:xfrm>
          <a:prstGeom prst="rect">
            <a:avLst/>
          </a:prstGeom>
          <a:noFill/>
        </p:spPr>
        <p:txBody>
          <a:bodyPr wrap="square" rtlCol="0">
            <a:spAutoFit/>
          </a:bodyPr>
          <a:lstStyle/>
          <a:p>
            <a:r>
              <a:rPr lang="en-US" altLang="zh-CN">
                <a:solidFill>
                  <a:schemeClr val="bg1"/>
                </a:solidFill>
              </a:rPr>
              <a:t>Convolution and Pooling Layers</a:t>
            </a:r>
          </a:p>
        </p:txBody>
      </p:sp>
      <p:sp>
        <p:nvSpPr>
          <p:cNvPr id="32" name="文本框 31"/>
          <p:cNvSpPr txBox="1"/>
          <p:nvPr/>
        </p:nvSpPr>
        <p:spPr>
          <a:xfrm>
            <a:off x="2995295" y="5568950"/>
            <a:ext cx="1406525" cy="645160"/>
          </a:xfrm>
          <a:prstGeom prst="rect">
            <a:avLst/>
          </a:prstGeom>
          <a:noFill/>
        </p:spPr>
        <p:txBody>
          <a:bodyPr wrap="square" rtlCol="0">
            <a:spAutoFit/>
          </a:bodyPr>
          <a:lstStyle/>
          <a:p>
            <a:pPr algn="ctr"/>
            <a:r>
              <a:rPr lang="en-US" altLang="zh-CN" b="1"/>
              <a:t>Input </a:t>
            </a:r>
          </a:p>
          <a:p>
            <a:pPr algn="ctr"/>
            <a:r>
              <a:rPr lang="en-US" altLang="zh-CN" b="1"/>
              <a:t>Image</a:t>
            </a:r>
          </a:p>
        </p:txBody>
      </p:sp>
      <p:sp>
        <p:nvSpPr>
          <p:cNvPr id="130" name="矩形 129"/>
          <p:cNvSpPr/>
          <p:nvPr/>
        </p:nvSpPr>
        <p:spPr>
          <a:xfrm>
            <a:off x="1635125" y="4104005"/>
            <a:ext cx="1995805" cy="85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38" name="梯形 137"/>
          <p:cNvSpPr/>
          <p:nvPr/>
        </p:nvSpPr>
        <p:spPr>
          <a:xfrm>
            <a:off x="1635125" y="3666490"/>
            <a:ext cx="1967865" cy="372110"/>
          </a:xfrm>
          <a:prstGeom prst="trapezoid">
            <a:avLst>
              <a:gd name="adj" fmla="val 4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43" name="文本框 142"/>
          <p:cNvSpPr txBox="1"/>
          <p:nvPr/>
        </p:nvSpPr>
        <p:spPr>
          <a:xfrm>
            <a:off x="3586480" y="3848735"/>
            <a:ext cx="949960" cy="380365"/>
          </a:xfrm>
          <a:prstGeom prst="rect">
            <a:avLst/>
          </a:prstGeom>
          <a:noFill/>
        </p:spPr>
        <p:txBody>
          <a:bodyPr wrap="square" rtlCol="0">
            <a:spAutoFit/>
          </a:bodyPr>
          <a:lstStyle/>
          <a:p>
            <a:r>
              <a:rPr lang="en-US" altLang="zh-CN" sz="1875">
                <a:latin typeface="Courgette" panose="02000603070400060004" charset="0"/>
                <a:cs typeface="Courgette" panose="02000603070400060004" charset="0"/>
              </a:rPr>
              <a:t>layer l</a:t>
            </a:r>
          </a:p>
        </p:txBody>
      </p:sp>
      <p:pic>
        <p:nvPicPr>
          <p:cNvPr id="14" name="图片 13" descr="imadrid_static_street_p9110480"/>
          <p:cNvPicPr>
            <a:picLocks noChangeAspect="1"/>
          </p:cNvPicPr>
          <p:nvPr/>
        </p:nvPicPr>
        <p:blipFill>
          <a:blip r:embed="rId3"/>
          <a:stretch>
            <a:fillRect/>
          </a:stretch>
        </p:blipFill>
        <p:spPr>
          <a:xfrm>
            <a:off x="1941830" y="5572760"/>
            <a:ext cx="1199515" cy="702310"/>
          </a:xfrm>
          <a:prstGeom prst="rect">
            <a:avLst/>
          </a:prstGeom>
        </p:spPr>
      </p:pic>
      <p:sp>
        <p:nvSpPr>
          <p:cNvPr id="15"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
        <p:nvSpPr>
          <p:cNvPr id="16" name="Rectangle 1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17" name="Rectangle 1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18" name="Rectangle 1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19" name="Rectangle 1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20"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442041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29</a:t>
            </a:fld>
            <a:endParaRPr lang="en-US"/>
          </a:p>
        </p:txBody>
      </p:sp>
      <p:grpSp>
        <p:nvGrpSpPr>
          <p:cNvPr id="24" name="组合 23"/>
          <p:cNvGrpSpPr/>
          <p:nvPr/>
        </p:nvGrpSpPr>
        <p:grpSpPr>
          <a:xfrm>
            <a:off x="218440" y="-121285"/>
            <a:ext cx="490220" cy="6012180"/>
            <a:chOff x="344" y="-191"/>
            <a:chExt cx="772" cy="9468"/>
          </a:xfrm>
        </p:grpSpPr>
        <p:cxnSp>
          <p:nvCxnSpPr>
            <p:cNvPr id="363" name="直接箭头连接符 362"/>
            <p:cNvCxnSpPr/>
            <p:nvPr/>
          </p:nvCxnSpPr>
          <p:spPr>
            <a:xfrm flipV="1">
              <a:off x="1072" y="2847"/>
              <a:ext cx="0" cy="6430"/>
            </a:xfrm>
            <a:prstGeom prst="straightConnector1">
              <a:avLst/>
            </a:prstGeom>
            <a:ln w="25400">
              <a:solidFill>
                <a:srgbClr val="262626"/>
              </a:solidFill>
              <a:tailEnd type="stealth"/>
            </a:ln>
          </p:spPr>
          <p:style>
            <a:lnRef idx="1">
              <a:schemeClr val="accent1"/>
            </a:lnRef>
            <a:fillRef idx="0">
              <a:schemeClr val="accent1"/>
            </a:fillRef>
            <a:effectRef idx="0">
              <a:schemeClr val="accent1"/>
            </a:effectRef>
            <a:fontRef idx="minor">
              <a:schemeClr val="tx1"/>
            </a:fontRef>
          </p:style>
        </p:cxnSp>
        <p:sp>
          <p:nvSpPr>
            <p:cNvPr id="364" name="文本框 363"/>
            <p:cNvSpPr txBox="1"/>
            <p:nvPr/>
          </p:nvSpPr>
          <p:spPr>
            <a:xfrm rot="10800000">
              <a:off x="344" y="-191"/>
              <a:ext cx="772" cy="8025"/>
            </a:xfrm>
            <a:prstGeom prst="rect">
              <a:avLst/>
            </a:prstGeom>
            <a:noFill/>
          </p:spPr>
          <p:txBody>
            <a:bodyPr vert="eaVert" wrap="square" rtlCol="0">
              <a:spAutoFit/>
            </a:bodyPr>
            <a:lstStyle/>
            <a:p>
              <a:r>
                <a:rPr lang="en-US" altLang="zh-CN" sz="2000"/>
                <a:t>Feed-Forward Process</a:t>
              </a:r>
            </a:p>
          </p:txBody>
        </p:sp>
      </p:grpSp>
      <p:sp>
        <p:nvSpPr>
          <p:cNvPr id="88" name="圆角矩形 87"/>
          <p:cNvSpPr/>
          <p:nvPr/>
        </p:nvSpPr>
        <p:spPr>
          <a:xfrm>
            <a:off x="944245" y="1764319"/>
            <a:ext cx="3429635" cy="2749896"/>
          </a:xfrm>
          <a:prstGeom prst="roundRect">
            <a:avLst/>
          </a:prstGeom>
          <a:solidFill>
            <a:schemeClr val="accent1">
              <a:lumMod val="20000"/>
              <a:lumOff val="80000"/>
              <a:alpha val="2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cxnSp>
        <p:nvCxnSpPr>
          <p:cNvPr id="41" name="直接箭头连接符 40"/>
          <p:cNvCxnSpPr/>
          <p:nvPr/>
        </p:nvCxnSpPr>
        <p:spPr>
          <a:xfrm flipV="1">
            <a:off x="2619375" y="5297805"/>
            <a:ext cx="0" cy="236855"/>
          </a:xfrm>
          <a:prstGeom prst="straightConnector1">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42" name="流程图: 手动操作 41"/>
          <p:cNvSpPr/>
          <p:nvPr/>
        </p:nvSpPr>
        <p:spPr>
          <a:xfrm flipV="1">
            <a:off x="944245" y="4265930"/>
            <a:ext cx="3429000" cy="93218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3" name="文本框 42"/>
          <p:cNvSpPr txBox="1"/>
          <p:nvPr/>
        </p:nvSpPr>
        <p:spPr>
          <a:xfrm>
            <a:off x="1675130" y="4486275"/>
            <a:ext cx="2430780" cy="645160"/>
          </a:xfrm>
          <a:prstGeom prst="rect">
            <a:avLst/>
          </a:prstGeom>
          <a:noFill/>
        </p:spPr>
        <p:txBody>
          <a:bodyPr wrap="square" rtlCol="0">
            <a:spAutoFit/>
          </a:bodyPr>
          <a:lstStyle/>
          <a:p>
            <a:r>
              <a:rPr lang="en-US" altLang="zh-CN">
                <a:solidFill>
                  <a:schemeClr val="bg1"/>
                </a:solidFill>
              </a:rPr>
              <a:t>Convolution and Pooling Layers</a:t>
            </a:r>
          </a:p>
        </p:txBody>
      </p:sp>
      <p:sp>
        <p:nvSpPr>
          <p:cNvPr id="53" name="矩形 52"/>
          <p:cNvSpPr/>
          <p:nvPr/>
        </p:nvSpPr>
        <p:spPr>
          <a:xfrm>
            <a:off x="1536700" y="3168015"/>
            <a:ext cx="2279015" cy="424815"/>
          </a:xfrm>
          <a:prstGeom prst="rect">
            <a:avLst/>
          </a:prstGeom>
          <a:gradFill>
            <a:gsLst>
              <a:gs pos="0">
                <a:srgbClr val="007BD3"/>
              </a:gs>
              <a:gs pos="100000">
                <a:srgbClr val="034373">
                  <a:alpha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131" name="组合 130"/>
          <p:cNvGrpSpPr/>
          <p:nvPr/>
        </p:nvGrpSpPr>
        <p:grpSpPr>
          <a:xfrm>
            <a:off x="1675130" y="3223260"/>
            <a:ext cx="1910715" cy="294640"/>
            <a:chOff x="6180" y="6527"/>
            <a:chExt cx="3123" cy="501"/>
          </a:xfrm>
        </p:grpSpPr>
        <p:sp>
          <p:nvSpPr>
            <p:cNvPr id="54" name="椭圆 53"/>
            <p:cNvSpPr/>
            <p:nvPr/>
          </p:nvSpPr>
          <p:spPr>
            <a:xfrm>
              <a:off x="6180"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5" name="椭圆 54"/>
            <p:cNvSpPr/>
            <p:nvPr/>
          </p:nvSpPr>
          <p:spPr>
            <a:xfrm>
              <a:off x="6923"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6" name="椭圆 55"/>
            <p:cNvSpPr/>
            <p:nvPr/>
          </p:nvSpPr>
          <p:spPr>
            <a:xfrm>
              <a:off x="8802" y="6527"/>
              <a:ext cx="501" cy="50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cxnSp>
        <p:nvCxnSpPr>
          <p:cNvPr id="74" name="肘形连接符 73"/>
          <p:cNvCxnSpPr/>
          <p:nvPr/>
        </p:nvCxnSpPr>
        <p:spPr>
          <a:xfrm rot="16200000" flipV="1">
            <a:off x="1466215" y="2884170"/>
            <a:ext cx="408940" cy="299085"/>
          </a:xfrm>
          <a:prstGeom prst="bentConnector3">
            <a:avLst>
              <a:gd name="adj1" fmla="val 49928"/>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p:nvPr/>
        </p:nvCxnSpPr>
        <p:spPr>
          <a:xfrm rot="16200000" flipV="1">
            <a:off x="1990090" y="2957195"/>
            <a:ext cx="419735" cy="164465"/>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p:nvPr/>
        </p:nvCxnSpPr>
        <p:spPr>
          <a:xfrm rot="16200000">
            <a:off x="3286760" y="2967355"/>
            <a:ext cx="419735" cy="179070"/>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rot="10800000">
            <a:off x="1266825" y="1396365"/>
            <a:ext cx="675005" cy="1443355"/>
          </a:xfrm>
          <a:prstGeom prst="rect">
            <a:avLst/>
          </a:prstGeom>
          <a:noFill/>
        </p:spPr>
        <p:txBody>
          <a:bodyPr vert="eaVert" wrap="square" rtlCol="0">
            <a:spAutoFit/>
          </a:bodyPr>
          <a:lstStyle/>
          <a:p>
            <a:r>
              <a:rPr lang="en-US" altLang="zh-CN" sz="1600"/>
              <a:t>Back-</a:t>
            </a:r>
          </a:p>
          <a:p>
            <a:r>
              <a:rPr lang="en-US" altLang="zh-CN" sz="1600"/>
              <a:t>graound</a:t>
            </a:r>
          </a:p>
        </p:txBody>
      </p:sp>
      <p:sp>
        <p:nvSpPr>
          <p:cNvPr id="80" name="文本框 79"/>
          <p:cNvSpPr txBox="1"/>
          <p:nvPr/>
        </p:nvSpPr>
        <p:spPr>
          <a:xfrm rot="10800000">
            <a:off x="1930400" y="1889760"/>
            <a:ext cx="428625" cy="949960"/>
          </a:xfrm>
          <a:prstGeom prst="rect">
            <a:avLst/>
          </a:prstGeom>
          <a:noFill/>
        </p:spPr>
        <p:txBody>
          <a:bodyPr vert="eaVert" wrap="square" rtlCol="0">
            <a:spAutoFit/>
          </a:bodyPr>
          <a:lstStyle/>
          <a:p>
            <a:r>
              <a:rPr lang="en-US" altLang="zh-CN" sz="1600"/>
              <a:t>Airplane</a:t>
            </a:r>
          </a:p>
        </p:txBody>
      </p:sp>
      <p:sp>
        <p:nvSpPr>
          <p:cNvPr id="81" name="文本框 80"/>
          <p:cNvSpPr txBox="1"/>
          <p:nvPr/>
        </p:nvSpPr>
        <p:spPr>
          <a:xfrm rot="10800000">
            <a:off x="3392170" y="1879600"/>
            <a:ext cx="428625" cy="949960"/>
          </a:xfrm>
          <a:prstGeom prst="rect">
            <a:avLst/>
          </a:prstGeom>
          <a:noFill/>
        </p:spPr>
        <p:txBody>
          <a:bodyPr vert="eaVert" wrap="square" rtlCol="0">
            <a:spAutoFit/>
          </a:bodyPr>
          <a:lstStyle/>
          <a:p>
            <a:r>
              <a:rPr lang="en-US" altLang="zh-CN" sz="1600"/>
              <a:t>Car</a:t>
            </a:r>
          </a:p>
        </p:txBody>
      </p:sp>
      <p:sp>
        <p:nvSpPr>
          <p:cNvPr id="414" name="文本框 413"/>
          <p:cNvSpPr txBox="1"/>
          <p:nvPr/>
        </p:nvSpPr>
        <p:spPr>
          <a:xfrm>
            <a:off x="2499360" y="2268855"/>
            <a:ext cx="354330" cy="434340"/>
          </a:xfrm>
          <a:prstGeom prst="rect">
            <a:avLst/>
          </a:prstGeom>
          <a:noFill/>
        </p:spPr>
        <p:txBody>
          <a:bodyPr wrap="square" rtlCol="0">
            <a:spAutoFit/>
          </a:bodyPr>
          <a:lstStyle/>
          <a:p>
            <a:r>
              <a:rPr lang="en-US" altLang="zh-CN" sz="2225" b="1"/>
              <a:t>...</a:t>
            </a:r>
          </a:p>
        </p:txBody>
      </p:sp>
      <p:sp>
        <p:nvSpPr>
          <p:cNvPr id="32" name="文本框 31"/>
          <p:cNvSpPr txBox="1"/>
          <p:nvPr/>
        </p:nvSpPr>
        <p:spPr>
          <a:xfrm>
            <a:off x="2995295" y="5568950"/>
            <a:ext cx="1406525" cy="645160"/>
          </a:xfrm>
          <a:prstGeom prst="rect">
            <a:avLst/>
          </a:prstGeom>
          <a:noFill/>
        </p:spPr>
        <p:txBody>
          <a:bodyPr wrap="square" rtlCol="0">
            <a:spAutoFit/>
          </a:bodyPr>
          <a:lstStyle/>
          <a:p>
            <a:pPr algn="ctr"/>
            <a:r>
              <a:rPr lang="en-US" altLang="zh-CN" b="1"/>
              <a:t>Input </a:t>
            </a:r>
          </a:p>
          <a:p>
            <a:pPr algn="ctr"/>
            <a:r>
              <a:rPr lang="en-US" altLang="zh-CN" b="1"/>
              <a:t>Image</a:t>
            </a:r>
          </a:p>
        </p:txBody>
      </p:sp>
      <p:sp>
        <p:nvSpPr>
          <p:cNvPr id="8" name="矩形 7"/>
          <p:cNvSpPr/>
          <p:nvPr/>
        </p:nvSpPr>
        <p:spPr>
          <a:xfrm>
            <a:off x="3296285" y="1828800"/>
            <a:ext cx="575945" cy="1014095"/>
          </a:xfrm>
          <a:prstGeom prst="rect">
            <a:avLst/>
          </a:prstGeom>
          <a:noFill/>
          <a:ln w="28575"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46" name="文本框 45"/>
          <p:cNvSpPr txBox="1"/>
          <p:nvPr/>
        </p:nvSpPr>
        <p:spPr>
          <a:xfrm flipV="1">
            <a:off x="927735" y="2597785"/>
            <a:ext cx="459740" cy="1163320"/>
          </a:xfrm>
          <a:prstGeom prst="rect">
            <a:avLst/>
          </a:prstGeom>
          <a:noFill/>
        </p:spPr>
        <p:txBody>
          <a:bodyPr vert="eaVert" wrap="square" rtlCol="0">
            <a:spAutoFit/>
          </a:bodyPr>
          <a:lstStyle/>
          <a:p>
            <a:r>
              <a:rPr lang="en-US" altLang="zh-CN"/>
              <a:t>Prediction</a:t>
            </a:r>
          </a:p>
        </p:txBody>
      </p:sp>
      <p:sp>
        <p:nvSpPr>
          <p:cNvPr id="130" name="矩形 129"/>
          <p:cNvSpPr/>
          <p:nvPr/>
        </p:nvSpPr>
        <p:spPr>
          <a:xfrm>
            <a:off x="1635125" y="4104005"/>
            <a:ext cx="1995805" cy="85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38" name="梯形 137"/>
          <p:cNvSpPr/>
          <p:nvPr/>
        </p:nvSpPr>
        <p:spPr>
          <a:xfrm>
            <a:off x="1635125" y="3666490"/>
            <a:ext cx="1967865" cy="372110"/>
          </a:xfrm>
          <a:prstGeom prst="trapezoid">
            <a:avLst>
              <a:gd name="adj" fmla="val 4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43" name="文本框 142"/>
          <p:cNvSpPr txBox="1"/>
          <p:nvPr/>
        </p:nvSpPr>
        <p:spPr>
          <a:xfrm>
            <a:off x="3586480" y="3848735"/>
            <a:ext cx="949960" cy="380365"/>
          </a:xfrm>
          <a:prstGeom prst="rect">
            <a:avLst/>
          </a:prstGeom>
          <a:noFill/>
        </p:spPr>
        <p:txBody>
          <a:bodyPr wrap="square" rtlCol="0">
            <a:spAutoFit/>
          </a:bodyPr>
          <a:lstStyle/>
          <a:p>
            <a:r>
              <a:rPr lang="en-US" altLang="zh-CN" sz="1875">
                <a:latin typeface="Courgette" panose="02000603070400060004" charset="0"/>
                <a:cs typeface="Courgette" panose="02000603070400060004" charset="0"/>
              </a:rPr>
              <a:t>layer l</a:t>
            </a:r>
          </a:p>
        </p:txBody>
      </p:sp>
      <p:pic>
        <p:nvPicPr>
          <p:cNvPr id="14" name="图片 13" descr="imadrid_static_street_p9110480"/>
          <p:cNvPicPr>
            <a:picLocks noChangeAspect="1"/>
          </p:cNvPicPr>
          <p:nvPr/>
        </p:nvPicPr>
        <p:blipFill>
          <a:blip r:embed="rId3"/>
          <a:stretch>
            <a:fillRect/>
          </a:stretch>
        </p:blipFill>
        <p:spPr>
          <a:xfrm>
            <a:off x="1941830" y="5572760"/>
            <a:ext cx="1199515" cy="702310"/>
          </a:xfrm>
          <a:prstGeom prst="rect">
            <a:avLst/>
          </a:prstGeom>
        </p:spPr>
      </p:pic>
      <p:sp>
        <p:nvSpPr>
          <p:cNvPr id="31"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
        <p:nvSpPr>
          <p:cNvPr id="33" name="Rectangle 32"/>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34" name="Rectangle 33"/>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35" name="Rectangle 34"/>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36" name="Rectangle 35"/>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37"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9" name="直接箭头连接符 8"/>
          <p:cNvCxnSpPr/>
          <p:nvPr/>
        </p:nvCxnSpPr>
        <p:spPr>
          <a:xfrm>
            <a:off x="3881688" y="1995055"/>
            <a:ext cx="644824" cy="233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9"/>
          <p:cNvSpPr txBox="1"/>
          <p:nvPr/>
        </p:nvSpPr>
        <p:spPr>
          <a:xfrm>
            <a:off x="4526512" y="1828800"/>
            <a:ext cx="1449705" cy="337185"/>
          </a:xfrm>
          <a:prstGeom prst="rect">
            <a:avLst/>
          </a:prstGeom>
          <a:noFill/>
          <a:ln w="28575" cmpd="sng">
            <a:solidFill>
              <a:schemeClr val="accent5"/>
            </a:solidFill>
            <a:prstDash val="solid"/>
          </a:ln>
        </p:spPr>
        <p:txBody>
          <a:bodyPr wrap="square" rtlCol="0">
            <a:spAutoFit/>
          </a:bodyPr>
          <a:lstStyle/>
          <a:p>
            <a:r>
              <a:rPr lang="en-US" altLang="zh-CN" sz="1600"/>
              <a:t>This is a </a:t>
            </a:r>
            <a:r>
              <a:rPr lang="en-US" sz="1600"/>
              <a:t>Car</a:t>
            </a:r>
          </a:p>
        </p:txBody>
      </p:sp>
    </p:spTree>
    <p:extLst>
      <p:ext uri="{BB962C8B-B14F-4D97-AF65-F5344CB8AC3E}">
        <p14:creationId xmlns:p14="http://schemas.microsoft.com/office/powerpoint/2010/main" val="16022655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436631" y="1366349"/>
            <a:ext cx="4921135" cy="22444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3</a:t>
            </a:fld>
            <a:endParaRPr lang="en-US"/>
          </a:p>
        </p:txBody>
      </p:sp>
      <p:sp>
        <p:nvSpPr>
          <p:cNvPr id="8" name="Title 1"/>
          <p:cNvSpPr>
            <a:spLocks noGrp="1"/>
          </p:cNvSpPr>
          <p:nvPr>
            <p:ph type="title"/>
          </p:nvPr>
        </p:nvSpPr>
        <p:spPr>
          <a:xfrm>
            <a:off x="381000" y="1661"/>
            <a:ext cx="8095863" cy="1014761"/>
          </a:xfrm>
        </p:spPr>
        <p:txBody>
          <a:bodyPr/>
          <a:lstStyle/>
          <a:p>
            <a:r>
              <a:rPr lang="en-US" dirty="0">
                <a:latin typeface="+mj-lt"/>
                <a:cs typeface="+mj-lt"/>
              </a:rPr>
              <a:t>Saliency</a:t>
            </a:r>
          </a:p>
        </p:txBody>
      </p:sp>
      <p:pic>
        <p:nvPicPr>
          <p:cNvPr id="9" name="图片 44" descr="dog7"/>
          <p:cNvPicPr>
            <a:picLocks noChangeAspect="1"/>
          </p:cNvPicPr>
          <p:nvPr/>
        </p:nvPicPr>
        <p:blipFill>
          <a:blip r:embed="rId3"/>
          <a:stretch>
            <a:fillRect/>
          </a:stretch>
        </p:blipFill>
        <p:spPr>
          <a:xfrm>
            <a:off x="1379914" y="2061555"/>
            <a:ext cx="1245546" cy="1305521"/>
          </a:xfrm>
          <a:prstGeom prst="rect">
            <a:avLst/>
          </a:prstGeom>
        </p:spPr>
      </p:pic>
      <p:sp>
        <p:nvSpPr>
          <p:cNvPr id="10" name="Rounded Rectangle 9"/>
          <p:cNvSpPr/>
          <p:nvPr/>
        </p:nvSpPr>
        <p:spPr>
          <a:xfrm>
            <a:off x="4572000" y="1799704"/>
            <a:ext cx="1521229" cy="52370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Feature 1</a:t>
            </a:r>
            <a:endParaRPr lang="en-US" dirty="0"/>
          </a:p>
        </p:txBody>
      </p:sp>
      <p:sp>
        <p:nvSpPr>
          <p:cNvPr id="11" name="Rounded Rectangle 10"/>
          <p:cNvSpPr/>
          <p:nvPr/>
        </p:nvSpPr>
        <p:spPr>
          <a:xfrm>
            <a:off x="4571999" y="2403862"/>
            <a:ext cx="1521229" cy="52370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Feature 2</a:t>
            </a:r>
            <a:endParaRPr lang="en-US" dirty="0"/>
          </a:p>
        </p:txBody>
      </p:sp>
      <p:sp>
        <p:nvSpPr>
          <p:cNvPr id="12" name="Rounded Rectangle 11"/>
          <p:cNvSpPr/>
          <p:nvPr/>
        </p:nvSpPr>
        <p:spPr>
          <a:xfrm>
            <a:off x="4571998" y="3008020"/>
            <a:ext cx="1521229" cy="5237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Feature 3</a:t>
            </a:r>
            <a:endParaRPr lang="en-US" dirty="0"/>
          </a:p>
        </p:txBody>
      </p:sp>
      <p:sp>
        <p:nvSpPr>
          <p:cNvPr id="20" name="Right Arrow 19"/>
          <p:cNvSpPr/>
          <p:nvPr/>
        </p:nvSpPr>
        <p:spPr>
          <a:xfrm>
            <a:off x="2696798" y="2622875"/>
            <a:ext cx="1803862" cy="18288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2" name="Right Arrow 21"/>
          <p:cNvSpPr/>
          <p:nvPr/>
        </p:nvSpPr>
        <p:spPr>
          <a:xfrm>
            <a:off x="3724102" y="3184345"/>
            <a:ext cx="776558" cy="18273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3" name="Right Arrow 22"/>
          <p:cNvSpPr/>
          <p:nvPr/>
        </p:nvSpPr>
        <p:spPr>
          <a:xfrm>
            <a:off x="3724102" y="1977823"/>
            <a:ext cx="776558" cy="18273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4" name="Rectangle 23"/>
          <p:cNvSpPr/>
          <p:nvPr/>
        </p:nvSpPr>
        <p:spPr>
          <a:xfrm>
            <a:off x="3724102" y="2019958"/>
            <a:ext cx="74814" cy="129204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7" name="Down Arrow 26"/>
          <p:cNvSpPr/>
          <p:nvPr/>
        </p:nvSpPr>
        <p:spPr>
          <a:xfrm>
            <a:off x="7340138" y="2019958"/>
            <a:ext cx="149629" cy="60291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8" name="Down Arrow 27"/>
          <p:cNvSpPr/>
          <p:nvPr/>
        </p:nvSpPr>
        <p:spPr>
          <a:xfrm flipV="1">
            <a:off x="7334596" y="2765455"/>
            <a:ext cx="155171" cy="60162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9" name="Rectangle 28"/>
          <p:cNvSpPr/>
          <p:nvPr/>
        </p:nvSpPr>
        <p:spPr>
          <a:xfrm>
            <a:off x="6164567" y="3250276"/>
            <a:ext cx="1247614" cy="1168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0" name="Rectangle 29"/>
          <p:cNvSpPr/>
          <p:nvPr/>
        </p:nvSpPr>
        <p:spPr>
          <a:xfrm>
            <a:off x="6164567" y="2014646"/>
            <a:ext cx="1247614" cy="1151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1" name="Right Arrow 30"/>
          <p:cNvSpPr/>
          <p:nvPr/>
        </p:nvSpPr>
        <p:spPr>
          <a:xfrm>
            <a:off x="6164567" y="2598573"/>
            <a:ext cx="2738364" cy="20718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2" name="TextBox 31"/>
          <p:cNvSpPr txBox="1"/>
          <p:nvPr/>
        </p:nvSpPr>
        <p:spPr>
          <a:xfrm>
            <a:off x="6359279" y="2160554"/>
            <a:ext cx="1038956" cy="307777"/>
          </a:xfrm>
          <a:prstGeom prst="rect">
            <a:avLst/>
          </a:prstGeom>
          <a:noFill/>
        </p:spPr>
        <p:txBody>
          <a:bodyPr wrap="square" rtlCol="0">
            <a:spAutoFit/>
          </a:bodyPr>
          <a:lstStyle/>
          <a:p>
            <a:r>
              <a:rPr lang="en-US" sz="1400" dirty="0" smtClean="0"/>
              <a:t>Weights</a:t>
            </a:r>
            <a:endParaRPr lang="en-US" sz="1400" dirty="0"/>
          </a:p>
        </p:txBody>
      </p:sp>
      <p:sp>
        <p:nvSpPr>
          <p:cNvPr id="33" name="TextBox 32"/>
          <p:cNvSpPr txBox="1"/>
          <p:nvPr/>
        </p:nvSpPr>
        <p:spPr>
          <a:xfrm>
            <a:off x="6359279" y="2876568"/>
            <a:ext cx="829073" cy="307777"/>
          </a:xfrm>
          <a:prstGeom prst="rect">
            <a:avLst/>
          </a:prstGeom>
          <a:noFill/>
        </p:spPr>
        <p:txBody>
          <a:bodyPr wrap="none" rtlCol="0">
            <a:spAutoFit/>
          </a:bodyPr>
          <a:lstStyle/>
          <a:p>
            <a:r>
              <a:rPr lang="en-US" sz="1400" dirty="0" smtClean="0"/>
              <a:t>Weights</a:t>
            </a:r>
            <a:endParaRPr lang="en-US" sz="1400" dirty="0"/>
          </a:p>
        </p:txBody>
      </p:sp>
      <p:sp>
        <p:nvSpPr>
          <p:cNvPr id="34" name="TextBox 33"/>
          <p:cNvSpPr txBox="1"/>
          <p:nvPr/>
        </p:nvSpPr>
        <p:spPr>
          <a:xfrm>
            <a:off x="7561106" y="2334680"/>
            <a:ext cx="1038956" cy="307777"/>
          </a:xfrm>
          <a:prstGeom prst="rect">
            <a:avLst/>
          </a:prstGeom>
          <a:noFill/>
        </p:spPr>
        <p:txBody>
          <a:bodyPr wrap="square" rtlCol="0">
            <a:spAutoFit/>
          </a:bodyPr>
          <a:lstStyle/>
          <a:p>
            <a:r>
              <a:rPr lang="en-US" sz="1400" smtClean="0"/>
              <a:t>Fusion</a:t>
            </a:r>
            <a:endParaRPr lang="en-US" sz="1400" dirty="0"/>
          </a:p>
        </p:txBody>
      </p:sp>
      <p:sp>
        <p:nvSpPr>
          <p:cNvPr id="37" name="TextBox 36"/>
          <p:cNvSpPr txBox="1"/>
          <p:nvPr/>
        </p:nvSpPr>
        <p:spPr>
          <a:xfrm>
            <a:off x="3964617" y="1372146"/>
            <a:ext cx="3865161" cy="369332"/>
          </a:xfrm>
          <a:prstGeom prst="rect">
            <a:avLst/>
          </a:prstGeom>
          <a:noFill/>
        </p:spPr>
        <p:txBody>
          <a:bodyPr wrap="none" rtlCol="0">
            <a:spAutoFit/>
          </a:bodyPr>
          <a:lstStyle/>
          <a:p>
            <a:r>
              <a:rPr lang="en-US" dirty="0" smtClean="0"/>
              <a:t>General-purpose </a:t>
            </a:r>
            <a:r>
              <a:rPr lang="en-US" smtClean="0"/>
              <a:t>Saliency algorithm</a:t>
            </a:r>
            <a:endParaRPr lang="en-US"/>
          </a:p>
        </p:txBody>
      </p:sp>
      <p:pic>
        <p:nvPicPr>
          <p:cNvPr id="38" name="图片 59" descr="dog7"/>
          <p:cNvPicPr>
            <a:picLocks noChangeAspect="1"/>
          </p:cNvPicPr>
          <p:nvPr/>
        </p:nvPicPr>
        <p:blipFill>
          <a:blip r:embed="rId4"/>
          <a:stretch>
            <a:fillRect/>
          </a:stretch>
        </p:blipFill>
        <p:spPr>
          <a:xfrm>
            <a:off x="9067800" y="2056384"/>
            <a:ext cx="1263998" cy="1310692"/>
          </a:xfrm>
          <a:prstGeom prst="rect">
            <a:avLst/>
          </a:prstGeom>
        </p:spPr>
      </p:pic>
      <p:sp>
        <p:nvSpPr>
          <p:cNvPr id="39" name="TextBox 38"/>
          <p:cNvSpPr txBox="1"/>
          <p:nvPr/>
        </p:nvSpPr>
        <p:spPr>
          <a:xfrm>
            <a:off x="2380850" y="3929859"/>
            <a:ext cx="7032694" cy="923330"/>
          </a:xfrm>
          <a:prstGeom prst="rect">
            <a:avLst/>
          </a:prstGeom>
          <a:noFill/>
        </p:spPr>
        <p:txBody>
          <a:bodyPr wrap="none" rtlCol="0">
            <a:spAutoFit/>
          </a:bodyPr>
          <a:lstStyle/>
          <a:p>
            <a:pPr algn="ctr"/>
            <a:r>
              <a:rPr lang="en-US" dirty="0" smtClean="0"/>
              <a:t>Bottom-Up Saliency : Innovation is in designing features and fusion</a:t>
            </a:r>
          </a:p>
          <a:p>
            <a:endParaRPr lang="en-US" dirty="0"/>
          </a:p>
          <a:p>
            <a:pPr algn="ctr"/>
            <a:r>
              <a:rPr lang="en-US" dirty="0" smtClean="0"/>
              <a:t>Top-Down Saliency  : Innovation is in designing weights</a:t>
            </a:r>
            <a:endParaRPr lang="en-US" dirty="0"/>
          </a:p>
        </p:txBody>
      </p:sp>
      <p:sp>
        <p:nvSpPr>
          <p:cNvPr id="41" name="Oval 40"/>
          <p:cNvSpPr/>
          <p:nvPr/>
        </p:nvSpPr>
        <p:spPr>
          <a:xfrm>
            <a:off x="2984269" y="5172263"/>
            <a:ext cx="2128058" cy="108896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dirty="0" smtClean="0">
                <a:solidFill>
                  <a:schemeClr val="tx1"/>
                </a:solidFill>
              </a:rPr>
              <a:t>Color, Intensity, Orientation [1]</a:t>
            </a:r>
            <a:endParaRPr lang="en-US" sz="1400" dirty="0">
              <a:solidFill>
                <a:schemeClr val="tx1"/>
              </a:solidFill>
            </a:endParaRPr>
          </a:p>
        </p:txBody>
      </p:sp>
      <p:sp>
        <p:nvSpPr>
          <p:cNvPr id="42" name="Oval 41"/>
          <p:cNvSpPr/>
          <p:nvPr/>
        </p:nvSpPr>
        <p:spPr>
          <a:xfrm>
            <a:off x="6788374" y="5172262"/>
            <a:ext cx="2128058" cy="10889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Faces, text, object detectors [1]</a:t>
            </a:r>
            <a:endParaRPr lang="en-US" sz="1400" dirty="0"/>
          </a:p>
        </p:txBody>
      </p:sp>
      <p:sp>
        <p:nvSpPr>
          <p:cNvPr id="43" name="TextBox 42"/>
          <p:cNvSpPr txBox="1"/>
          <p:nvPr/>
        </p:nvSpPr>
        <p:spPr>
          <a:xfrm>
            <a:off x="1567037" y="6524223"/>
            <a:ext cx="9584483" cy="276999"/>
          </a:xfrm>
          <a:prstGeom prst="rect">
            <a:avLst/>
          </a:prstGeom>
          <a:noFill/>
        </p:spPr>
        <p:txBody>
          <a:bodyPr wrap="none" rtlCol="0">
            <a:spAutoFit/>
          </a:bodyPr>
          <a:lstStyle/>
          <a:p>
            <a:r>
              <a:rPr lang="en-US" sz="1200" dirty="0" smtClean="0"/>
              <a:t>[1] </a:t>
            </a:r>
            <a:r>
              <a:rPr lang="en-US" sz="1200" dirty="0"/>
              <a:t>Judd, </a:t>
            </a:r>
            <a:r>
              <a:rPr lang="en-US" sz="1200" dirty="0" err="1"/>
              <a:t>Tilke</a:t>
            </a:r>
            <a:r>
              <a:rPr lang="en-US" sz="1200" dirty="0"/>
              <a:t>, </a:t>
            </a:r>
            <a:r>
              <a:rPr lang="en-US" sz="1200" dirty="0" err="1"/>
              <a:t>Frédo</a:t>
            </a:r>
            <a:r>
              <a:rPr lang="en-US" sz="1200" dirty="0"/>
              <a:t> Durand, and Antonio </a:t>
            </a:r>
            <a:r>
              <a:rPr lang="en-US" sz="1200" dirty="0" err="1"/>
              <a:t>Torralba</a:t>
            </a:r>
            <a:r>
              <a:rPr lang="en-US" sz="1200" dirty="0"/>
              <a:t>. "A benchmark of computational models of saliency to predict human fixations." (2012).</a:t>
            </a:r>
          </a:p>
        </p:txBody>
      </p:sp>
      <p:cxnSp>
        <p:nvCxnSpPr>
          <p:cNvPr id="45" name="Curved Connector 44"/>
          <p:cNvCxnSpPr/>
          <p:nvPr/>
        </p:nvCxnSpPr>
        <p:spPr>
          <a:xfrm rot="16200000" flipH="1">
            <a:off x="2053768" y="4861057"/>
            <a:ext cx="1427379" cy="283995"/>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65" name="Curved Connector 64"/>
          <p:cNvCxnSpPr/>
          <p:nvPr/>
        </p:nvCxnSpPr>
        <p:spPr>
          <a:xfrm>
            <a:off x="4428931" y="4853189"/>
            <a:ext cx="2359443" cy="699713"/>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08315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30</a:t>
            </a:fld>
            <a:endParaRPr lang="en-US"/>
          </a:p>
        </p:txBody>
      </p:sp>
      <p:grpSp>
        <p:nvGrpSpPr>
          <p:cNvPr id="24" name="组合 23"/>
          <p:cNvGrpSpPr/>
          <p:nvPr/>
        </p:nvGrpSpPr>
        <p:grpSpPr>
          <a:xfrm>
            <a:off x="218440" y="-121285"/>
            <a:ext cx="490220" cy="6012180"/>
            <a:chOff x="344" y="-191"/>
            <a:chExt cx="772" cy="9468"/>
          </a:xfrm>
        </p:grpSpPr>
        <p:cxnSp>
          <p:nvCxnSpPr>
            <p:cNvPr id="363" name="直接箭头连接符 362"/>
            <p:cNvCxnSpPr/>
            <p:nvPr/>
          </p:nvCxnSpPr>
          <p:spPr>
            <a:xfrm flipV="1">
              <a:off x="1072" y="2847"/>
              <a:ext cx="0" cy="6430"/>
            </a:xfrm>
            <a:prstGeom prst="straightConnector1">
              <a:avLst/>
            </a:prstGeom>
            <a:ln w="25400">
              <a:solidFill>
                <a:srgbClr val="262626"/>
              </a:solidFill>
              <a:tailEnd type="stealth"/>
            </a:ln>
          </p:spPr>
          <p:style>
            <a:lnRef idx="1">
              <a:schemeClr val="accent1"/>
            </a:lnRef>
            <a:fillRef idx="0">
              <a:schemeClr val="accent1"/>
            </a:fillRef>
            <a:effectRef idx="0">
              <a:schemeClr val="accent1"/>
            </a:effectRef>
            <a:fontRef idx="minor">
              <a:schemeClr val="tx1"/>
            </a:fontRef>
          </p:style>
        </p:cxnSp>
        <p:sp>
          <p:nvSpPr>
            <p:cNvPr id="364" name="文本框 363"/>
            <p:cNvSpPr txBox="1"/>
            <p:nvPr/>
          </p:nvSpPr>
          <p:spPr>
            <a:xfrm rot="10800000">
              <a:off x="344" y="-191"/>
              <a:ext cx="772" cy="8025"/>
            </a:xfrm>
            <a:prstGeom prst="rect">
              <a:avLst/>
            </a:prstGeom>
            <a:noFill/>
          </p:spPr>
          <p:txBody>
            <a:bodyPr vert="eaVert" wrap="square" rtlCol="0">
              <a:spAutoFit/>
            </a:bodyPr>
            <a:lstStyle/>
            <a:p>
              <a:r>
                <a:rPr lang="en-US" altLang="zh-CN" sz="2000"/>
                <a:t>Feed-Forward Process</a:t>
              </a:r>
            </a:p>
          </p:txBody>
        </p:sp>
      </p:grpSp>
      <p:grpSp>
        <p:nvGrpSpPr>
          <p:cNvPr id="4" name="Group 3"/>
          <p:cNvGrpSpPr/>
          <p:nvPr/>
        </p:nvGrpSpPr>
        <p:grpSpPr>
          <a:xfrm>
            <a:off x="8644822" y="1497302"/>
            <a:ext cx="3163570" cy="2568575"/>
            <a:chOff x="8644822" y="1497302"/>
            <a:chExt cx="3163570" cy="2568575"/>
          </a:xfrm>
        </p:grpSpPr>
        <p:sp>
          <p:nvSpPr>
            <p:cNvPr id="45" name="圆角矩形 44"/>
            <p:cNvSpPr/>
            <p:nvPr/>
          </p:nvSpPr>
          <p:spPr>
            <a:xfrm>
              <a:off x="8644822" y="1687484"/>
              <a:ext cx="3163570" cy="2188210"/>
            </a:xfrm>
            <a:prstGeom prst="roundRect">
              <a:avLst/>
            </a:prstGeom>
            <a:solidFill>
              <a:srgbClr val="C00000">
                <a:alpha val="2000"/>
              </a:srgbClr>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7" name="文本框 46"/>
            <p:cNvSpPr txBox="1"/>
            <p:nvPr/>
          </p:nvSpPr>
          <p:spPr>
            <a:xfrm flipV="1">
              <a:off x="11290589" y="1497302"/>
              <a:ext cx="459740" cy="2568575"/>
            </a:xfrm>
            <a:prstGeom prst="rect">
              <a:avLst/>
            </a:prstGeom>
            <a:noFill/>
          </p:spPr>
          <p:txBody>
            <a:bodyPr vert="eaVert" wrap="square" rtlCol="0">
              <a:spAutoFit/>
            </a:bodyPr>
            <a:lstStyle/>
            <a:p>
              <a:pPr algn="ctr"/>
              <a:r>
                <a:rPr lang="en-US" altLang="zh-CN"/>
                <a:t>Unexpected stimuli</a:t>
              </a:r>
            </a:p>
          </p:txBody>
        </p:sp>
      </p:grpSp>
      <p:cxnSp>
        <p:nvCxnSpPr>
          <p:cNvPr id="41" name="直接箭头连接符 40"/>
          <p:cNvCxnSpPr/>
          <p:nvPr/>
        </p:nvCxnSpPr>
        <p:spPr>
          <a:xfrm flipV="1">
            <a:off x="2619375" y="5297805"/>
            <a:ext cx="0" cy="236855"/>
          </a:xfrm>
          <a:prstGeom prst="straightConnector1">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42" name="流程图: 手动操作 41"/>
          <p:cNvSpPr/>
          <p:nvPr/>
        </p:nvSpPr>
        <p:spPr>
          <a:xfrm flipV="1">
            <a:off x="944245" y="4265930"/>
            <a:ext cx="3429000" cy="93218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3" name="文本框 42"/>
          <p:cNvSpPr txBox="1"/>
          <p:nvPr/>
        </p:nvSpPr>
        <p:spPr>
          <a:xfrm>
            <a:off x="1675130" y="4486275"/>
            <a:ext cx="2430780" cy="645160"/>
          </a:xfrm>
          <a:prstGeom prst="rect">
            <a:avLst/>
          </a:prstGeom>
          <a:noFill/>
        </p:spPr>
        <p:txBody>
          <a:bodyPr wrap="square" rtlCol="0">
            <a:spAutoFit/>
          </a:bodyPr>
          <a:lstStyle/>
          <a:p>
            <a:r>
              <a:rPr lang="en-US" altLang="zh-CN">
                <a:solidFill>
                  <a:schemeClr val="bg1"/>
                </a:solidFill>
              </a:rPr>
              <a:t>Convolution and Pooling Layers</a:t>
            </a:r>
          </a:p>
        </p:txBody>
      </p:sp>
      <p:sp>
        <p:nvSpPr>
          <p:cNvPr id="53" name="矩形 52"/>
          <p:cNvSpPr/>
          <p:nvPr/>
        </p:nvSpPr>
        <p:spPr>
          <a:xfrm>
            <a:off x="1536700" y="3168015"/>
            <a:ext cx="2279015" cy="424815"/>
          </a:xfrm>
          <a:prstGeom prst="rect">
            <a:avLst/>
          </a:prstGeom>
          <a:gradFill>
            <a:gsLst>
              <a:gs pos="0">
                <a:srgbClr val="007BD3"/>
              </a:gs>
              <a:gs pos="100000">
                <a:srgbClr val="034373">
                  <a:alpha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131" name="组合 130"/>
          <p:cNvGrpSpPr/>
          <p:nvPr/>
        </p:nvGrpSpPr>
        <p:grpSpPr>
          <a:xfrm>
            <a:off x="1675130" y="3223260"/>
            <a:ext cx="1910715" cy="294640"/>
            <a:chOff x="6180" y="6527"/>
            <a:chExt cx="3123" cy="501"/>
          </a:xfrm>
        </p:grpSpPr>
        <p:sp>
          <p:nvSpPr>
            <p:cNvPr id="54" name="椭圆 53"/>
            <p:cNvSpPr/>
            <p:nvPr/>
          </p:nvSpPr>
          <p:spPr>
            <a:xfrm>
              <a:off x="6180"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5" name="椭圆 54"/>
            <p:cNvSpPr/>
            <p:nvPr/>
          </p:nvSpPr>
          <p:spPr>
            <a:xfrm>
              <a:off x="6923"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6" name="椭圆 55"/>
            <p:cNvSpPr/>
            <p:nvPr/>
          </p:nvSpPr>
          <p:spPr>
            <a:xfrm>
              <a:off x="8802" y="6527"/>
              <a:ext cx="501" cy="50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cxnSp>
        <p:nvCxnSpPr>
          <p:cNvPr id="74" name="肘形连接符 73"/>
          <p:cNvCxnSpPr/>
          <p:nvPr/>
        </p:nvCxnSpPr>
        <p:spPr>
          <a:xfrm rot="16200000" flipV="1">
            <a:off x="1466215" y="2884170"/>
            <a:ext cx="408940" cy="299085"/>
          </a:xfrm>
          <a:prstGeom prst="bentConnector3">
            <a:avLst>
              <a:gd name="adj1" fmla="val 49928"/>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p:nvPr/>
        </p:nvCxnSpPr>
        <p:spPr>
          <a:xfrm rot="16200000" flipV="1">
            <a:off x="1990090" y="2957195"/>
            <a:ext cx="419735" cy="164465"/>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p:nvPr/>
        </p:nvCxnSpPr>
        <p:spPr>
          <a:xfrm rot="16200000">
            <a:off x="3286760" y="2967355"/>
            <a:ext cx="419735" cy="179070"/>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rot="10800000">
            <a:off x="1266825" y="1396365"/>
            <a:ext cx="675005" cy="1443355"/>
          </a:xfrm>
          <a:prstGeom prst="rect">
            <a:avLst/>
          </a:prstGeom>
          <a:noFill/>
        </p:spPr>
        <p:txBody>
          <a:bodyPr vert="eaVert" wrap="square" rtlCol="0">
            <a:spAutoFit/>
          </a:bodyPr>
          <a:lstStyle/>
          <a:p>
            <a:r>
              <a:rPr lang="en-US" altLang="zh-CN" sz="1600"/>
              <a:t>Back-</a:t>
            </a:r>
          </a:p>
          <a:p>
            <a:r>
              <a:rPr lang="en-US" altLang="zh-CN" sz="1600"/>
              <a:t>graound</a:t>
            </a:r>
          </a:p>
        </p:txBody>
      </p:sp>
      <p:sp>
        <p:nvSpPr>
          <p:cNvPr id="80" name="文本框 79"/>
          <p:cNvSpPr txBox="1"/>
          <p:nvPr/>
        </p:nvSpPr>
        <p:spPr>
          <a:xfrm rot="10800000">
            <a:off x="1930400" y="1889760"/>
            <a:ext cx="428625" cy="949960"/>
          </a:xfrm>
          <a:prstGeom prst="rect">
            <a:avLst/>
          </a:prstGeom>
          <a:noFill/>
        </p:spPr>
        <p:txBody>
          <a:bodyPr vert="eaVert" wrap="square" rtlCol="0">
            <a:spAutoFit/>
          </a:bodyPr>
          <a:lstStyle/>
          <a:p>
            <a:r>
              <a:rPr lang="en-US" altLang="zh-CN" sz="1600"/>
              <a:t>Airplane</a:t>
            </a:r>
          </a:p>
        </p:txBody>
      </p:sp>
      <p:sp>
        <p:nvSpPr>
          <p:cNvPr id="81" name="文本框 80"/>
          <p:cNvSpPr txBox="1"/>
          <p:nvPr/>
        </p:nvSpPr>
        <p:spPr>
          <a:xfrm rot="10800000">
            <a:off x="3392170" y="1879600"/>
            <a:ext cx="428625" cy="949960"/>
          </a:xfrm>
          <a:prstGeom prst="rect">
            <a:avLst/>
          </a:prstGeom>
          <a:noFill/>
        </p:spPr>
        <p:txBody>
          <a:bodyPr vert="eaVert" wrap="square" rtlCol="0">
            <a:spAutoFit/>
          </a:bodyPr>
          <a:lstStyle/>
          <a:p>
            <a:r>
              <a:rPr lang="en-US" altLang="zh-CN" sz="1600"/>
              <a:t>Car</a:t>
            </a:r>
          </a:p>
        </p:txBody>
      </p:sp>
      <p:sp>
        <p:nvSpPr>
          <p:cNvPr id="414" name="文本框 413"/>
          <p:cNvSpPr txBox="1"/>
          <p:nvPr/>
        </p:nvSpPr>
        <p:spPr>
          <a:xfrm>
            <a:off x="2499360" y="2268855"/>
            <a:ext cx="354330" cy="434340"/>
          </a:xfrm>
          <a:prstGeom prst="rect">
            <a:avLst/>
          </a:prstGeom>
          <a:noFill/>
        </p:spPr>
        <p:txBody>
          <a:bodyPr wrap="square" rtlCol="0">
            <a:spAutoFit/>
          </a:bodyPr>
          <a:lstStyle/>
          <a:p>
            <a:r>
              <a:rPr lang="en-US" altLang="zh-CN" sz="2225" b="1"/>
              <a:t>...</a:t>
            </a:r>
          </a:p>
        </p:txBody>
      </p:sp>
      <p:sp>
        <p:nvSpPr>
          <p:cNvPr id="32" name="文本框 31"/>
          <p:cNvSpPr txBox="1"/>
          <p:nvPr/>
        </p:nvSpPr>
        <p:spPr>
          <a:xfrm>
            <a:off x="2995295" y="5568950"/>
            <a:ext cx="1406525" cy="645160"/>
          </a:xfrm>
          <a:prstGeom prst="rect">
            <a:avLst/>
          </a:prstGeom>
          <a:noFill/>
        </p:spPr>
        <p:txBody>
          <a:bodyPr wrap="square" rtlCol="0">
            <a:spAutoFit/>
          </a:bodyPr>
          <a:lstStyle/>
          <a:p>
            <a:pPr algn="ctr"/>
            <a:r>
              <a:rPr lang="en-US" altLang="zh-CN" b="1"/>
              <a:t>Input </a:t>
            </a:r>
          </a:p>
          <a:p>
            <a:pPr algn="ctr"/>
            <a:r>
              <a:rPr lang="en-US" altLang="zh-CN" b="1"/>
              <a:t>Image</a:t>
            </a:r>
          </a:p>
        </p:txBody>
      </p:sp>
      <p:sp>
        <p:nvSpPr>
          <p:cNvPr id="8" name="矩形 7"/>
          <p:cNvSpPr/>
          <p:nvPr/>
        </p:nvSpPr>
        <p:spPr>
          <a:xfrm>
            <a:off x="3296285" y="1828800"/>
            <a:ext cx="575945" cy="1014095"/>
          </a:xfrm>
          <a:prstGeom prst="rect">
            <a:avLst/>
          </a:prstGeom>
          <a:noFill/>
          <a:ln w="28575"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46" name="文本框 45"/>
          <p:cNvSpPr txBox="1"/>
          <p:nvPr/>
        </p:nvSpPr>
        <p:spPr>
          <a:xfrm flipV="1">
            <a:off x="927735" y="2597785"/>
            <a:ext cx="459740" cy="1163320"/>
          </a:xfrm>
          <a:prstGeom prst="rect">
            <a:avLst/>
          </a:prstGeom>
          <a:noFill/>
        </p:spPr>
        <p:txBody>
          <a:bodyPr vert="eaVert" wrap="square" rtlCol="0">
            <a:spAutoFit/>
          </a:bodyPr>
          <a:lstStyle/>
          <a:p>
            <a:r>
              <a:rPr lang="en-US" altLang="zh-CN"/>
              <a:t>Prediction</a:t>
            </a:r>
          </a:p>
        </p:txBody>
      </p:sp>
      <p:sp>
        <p:nvSpPr>
          <p:cNvPr id="130" name="矩形 129"/>
          <p:cNvSpPr/>
          <p:nvPr/>
        </p:nvSpPr>
        <p:spPr>
          <a:xfrm>
            <a:off x="1635125" y="4104005"/>
            <a:ext cx="1995805" cy="85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38" name="梯形 137"/>
          <p:cNvSpPr/>
          <p:nvPr/>
        </p:nvSpPr>
        <p:spPr>
          <a:xfrm>
            <a:off x="1635125" y="3666490"/>
            <a:ext cx="1967865" cy="372110"/>
          </a:xfrm>
          <a:prstGeom prst="trapezoid">
            <a:avLst>
              <a:gd name="adj" fmla="val 4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43" name="文本框 142"/>
          <p:cNvSpPr txBox="1"/>
          <p:nvPr/>
        </p:nvSpPr>
        <p:spPr>
          <a:xfrm>
            <a:off x="3586480" y="3848735"/>
            <a:ext cx="949960" cy="380365"/>
          </a:xfrm>
          <a:prstGeom prst="rect">
            <a:avLst/>
          </a:prstGeom>
          <a:noFill/>
        </p:spPr>
        <p:txBody>
          <a:bodyPr wrap="square" rtlCol="0">
            <a:spAutoFit/>
          </a:bodyPr>
          <a:lstStyle/>
          <a:p>
            <a:r>
              <a:rPr lang="en-US" altLang="zh-CN" sz="1875">
                <a:latin typeface="Courgette" panose="02000603070400060004" charset="0"/>
                <a:cs typeface="Courgette" panose="02000603070400060004" charset="0"/>
              </a:rPr>
              <a:t>layer l</a:t>
            </a:r>
          </a:p>
        </p:txBody>
      </p:sp>
      <p:pic>
        <p:nvPicPr>
          <p:cNvPr id="14" name="图片 13" descr="imadrid_static_street_p9110480"/>
          <p:cNvPicPr>
            <a:picLocks noChangeAspect="1"/>
          </p:cNvPicPr>
          <p:nvPr/>
        </p:nvPicPr>
        <p:blipFill>
          <a:blip r:embed="rId3"/>
          <a:stretch>
            <a:fillRect/>
          </a:stretch>
        </p:blipFill>
        <p:spPr>
          <a:xfrm>
            <a:off x="1941830" y="5572760"/>
            <a:ext cx="1199515" cy="702310"/>
          </a:xfrm>
          <a:prstGeom prst="rect">
            <a:avLst/>
          </a:prstGeom>
        </p:spPr>
      </p:pic>
      <p:sp>
        <p:nvSpPr>
          <p:cNvPr id="33" name="圆角矩形 87"/>
          <p:cNvSpPr/>
          <p:nvPr/>
        </p:nvSpPr>
        <p:spPr>
          <a:xfrm>
            <a:off x="944245" y="1764319"/>
            <a:ext cx="3429635" cy="2749896"/>
          </a:xfrm>
          <a:prstGeom prst="roundRect">
            <a:avLst/>
          </a:prstGeom>
          <a:solidFill>
            <a:schemeClr val="accent1">
              <a:lumMod val="20000"/>
              <a:lumOff val="80000"/>
              <a:alpha val="2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34" name="Rectangle 33"/>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35" name="Rectangle 34"/>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36" name="Rectangle 35"/>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37" name="Rectangle 36"/>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38"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Tree>
    <p:extLst>
      <p:ext uri="{BB962C8B-B14F-4D97-AF65-F5344CB8AC3E}">
        <p14:creationId xmlns:p14="http://schemas.microsoft.com/office/powerpoint/2010/main" val="14478398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31</a:t>
            </a:fld>
            <a:endParaRPr lang="en-US"/>
          </a:p>
        </p:txBody>
      </p:sp>
      <p:grpSp>
        <p:nvGrpSpPr>
          <p:cNvPr id="24" name="组合 23"/>
          <p:cNvGrpSpPr/>
          <p:nvPr/>
        </p:nvGrpSpPr>
        <p:grpSpPr>
          <a:xfrm>
            <a:off x="218440" y="-121285"/>
            <a:ext cx="490220" cy="6012180"/>
            <a:chOff x="344" y="-191"/>
            <a:chExt cx="772" cy="9468"/>
          </a:xfrm>
        </p:grpSpPr>
        <p:cxnSp>
          <p:nvCxnSpPr>
            <p:cNvPr id="363" name="直接箭头连接符 362"/>
            <p:cNvCxnSpPr/>
            <p:nvPr/>
          </p:nvCxnSpPr>
          <p:spPr>
            <a:xfrm flipV="1">
              <a:off x="1072" y="2847"/>
              <a:ext cx="0" cy="6430"/>
            </a:xfrm>
            <a:prstGeom prst="straightConnector1">
              <a:avLst/>
            </a:prstGeom>
            <a:ln w="25400">
              <a:solidFill>
                <a:srgbClr val="262626"/>
              </a:solidFill>
              <a:tailEnd type="stealth"/>
            </a:ln>
          </p:spPr>
          <p:style>
            <a:lnRef idx="1">
              <a:schemeClr val="accent1"/>
            </a:lnRef>
            <a:fillRef idx="0">
              <a:schemeClr val="accent1"/>
            </a:fillRef>
            <a:effectRef idx="0">
              <a:schemeClr val="accent1"/>
            </a:effectRef>
            <a:fontRef idx="minor">
              <a:schemeClr val="tx1"/>
            </a:fontRef>
          </p:style>
        </p:cxnSp>
        <p:sp>
          <p:nvSpPr>
            <p:cNvPr id="364" name="文本框 363"/>
            <p:cNvSpPr txBox="1"/>
            <p:nvPr/>
          </p:nvSpPr>
          <p:spPr>
            <a:xfrm rot="10800000">
              <a:off x="344" y="-191"/>
              <a:ext cx="772" cy="8025"/>
            </a:xfrm>
            <a:prstGeom prst="rect">
              <a:avLst/>
            </a:prstGeom>
            <a:noFill/>
          </p:spPr>
          <p:txBody>
            <a:bodyPr vert="eaVert" wrap="square" rtlCol="0">
              <a:spAutoFit/>
            </a:bodyPr>
            <a:lstStyle/>
            <a:p>
              <a:r>
                <a:rPr lang="en-US" altLang="zh-CN" sz="2000"/>
                <a:t>Feed-Forward Process</a:t>
              </a:r>
            </a:p>
          </p:txBody>
        </p:sp>
      </p:grpSp>
      <p:cxnSp>
        <p:nvCxnSpPr>
          <p:cNvPr id="41" name="直接箭头连接符 40"/>
          <p:cNvCxnSpPr/>
          <p:nvPr/>
        </p:nvCxnSpPr>
        <p:spPr>
          <a:xfrm flipV="1">
            <a:off x="2619375" y="5297805"/>
            <a:ext cx="0" cy="236855"/>
          </a:xfrm>
          <a:prstGeom prst="straightConnector1">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42" name="流程图: 手动操作 41"/>
          <p:cNvSpPr/>
          <p:nvPr/>
        </p:nvSpPr>
        <p:spPr>
          <a:xfrm flipV="1">
            <a:off x="944245" y="4265930"/>
            <a:ext cx="3429000" cy="93218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3" name="文本框 42"/>
          <p:cNvSpPr txBox="1"/>
          <p:nvPr/>
        </p:nvSpPr>
        <p:spPr>
          <a:xfrm>
            <a:off x="1675130" y="4486275"/>
            <a:ext cx="2430780" cy="645160"/>
          </a:xfrm>
          <a:prstGeom prst="rect">
            <a:avLst/>
          </a:prstGeom>
          <a:noFill/>
        </p:spPr>
        <p:txBody>
          <a:bodyPr wrap="square" rtlCol="0">
            <a:spAutoFit/>
          </a:bodyPr>
          <a:lstStyle/>
          <a:p>
            <a:r>
              <a:rPr lang="en-US" altLang="zh-CN">
                <a:solidFill>
                  <a:schemeClr val="bg1"/>
                </a:solidFill>
              </a:rPr>
              <a:t>Convolution and Pooling Layers</a:t>
            </a:r>
          </a:p>
        </p:txBody>
      </p:sp>
      <p:sp>
        <p:nvSpPr>
          <p:cNvPr id="53" name="矩形 52"/>
          <p:cNvSpPr/>
          <p:nvPr/>
        </p:nvSpPr>
        <p:spPr>
          <a:xfrm>
            <a:off x="1536700" y="3168015"/>
            <a:ext cx="2279015" cy="424815"/>
          </a:xfrm>
          <a:prstGeom prst="rect">
            <a:avLst/>
          </a:prstGeom>
          <a:gradFill>
            <a:gsLst>
              <a:gs pos="0">
                <a:srgbClr val="007BD3"/>
              </a:gs>
              <a:gs pos="100000">
                <a:srgbClr val="034373">
                  <a:alpha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131" name="组合 130"/>
          <p:cNvGrpSpPr/>
          <p:nvPr/>
        </p:nvGrpSpPr>
        <p:grpSpPr>
          <a:xfrm>
            <a:off x="1675130" y="3223260"/>
            <a:ext cx="1910715" cy="294640"/>
            <a:chOff x="6180" y="6527"/>
            <a:chExt cx="3123" cy="501"/>
          </a:xfrm>
        </p:grpSpPr>
        <p:sp>
          <p:nvSpPr>
            <p:cNvPr id="54" name="椭圆 53"/>
            <p:cNvSpPr/>
            <p:nvPr/>
          </p:nvSpPr>
          <p:spPr>
            <a:xfrm>
              <a:off x="6180"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5" name="椭圆 54"/>
            <p:cNvSpPr/>
            <p:nvPr/>
          </p:nvSpPr>
          <p:spPr>
            <a:xfrm>
              <a:off x="6923"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6" name="椭圆 55"/>
            <p:cNvSpPr/>
            <p:nvPr/>
          </p:nvSpPr>
          <p:spPr>
            <a:xfrm>
              <a:off x="8802" y="6527"/>
              <a:ext cx="501" cy="50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cxnSp>
        <p:nvCxnSpPr>
          <p:cNvPr id="74" name="肘形连接符 73"/>
          <p:cNvCxnSpPr/>
          <p:nvPr/>
        </p:nvCxnSpPr>
        <p:spPr>
          <a:xfrm rot="16200000" flipV="1">
            <a:off x="1466215" y="2884170"/>
            <a:ext cx="408940" cy="299085"/>
          </a:xfrm>
          <a:prstGeom prst="bentConnector3">
            <a:avLst>
              <a:gd name="adj1" fmla="val 49928"/>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p:nvPr/>
        </p:nvCxnSpPr>
        <p:spPr>
          <a:xfrm rot="16200000" flipV="1">
            <a:off x="1990090" y="2957195"/>
            <a:ext cx="419735" cy="164465"/>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p:nvPr/>
        </p:nvCxnSpPr>
        <p:spPr>
          <a:xfrm rot="16200000">
            <a:off x="3286760" y="2967355"/>
            <a:ext cx="419735" cy="179070"/>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rot="10800000">
            <a:off x="1266825" y="1396365"/>
            <a:ext cx="675005" cy="1443355"/>
          </a:xfrm>
          <a:prstGeom prst="rect">
            <a:avLst/>
          </a:prstGeom>
          <a:noFill/>
        </p:spPr>
        <p:txBody>
          <a:bodyPr vert="eaVert" wrap="square" rtlCol="0">
            <a:spAutoFit/>
          </a:bodyPr>
          <a:lstStyle/>
          <a:p>
            <a:r>
              <a:rPr lang="en-US" altLang="zh-CN" sz="1600"/>
              <a:t>Back-</a:t>
            </a:r>
          </a:p>
          <a:p>
            <a:r>
              <a:rPr lang="en-US" altLang="zh-CN" sz="1600"/>
              <a:t>graound</a:t>
            </a:r>
          </a:p>
        </p:txBody>
      </p:sp>
      <p:sp>
        <p:nvSpPr>
          <p:cNvPr id="80" name="文本框 79"/>
          <p:cNvSpPr txBox="1"/>
          <p:nvPr/>
        </p:nvSpPr>
        <p:spPr>
          <a:xfrm rot="10800000">
            <a:off x="1930400" y="1889760"/>
            <a:ext cx="428625" cy="949960"/>
          </a:xfrm>
          <a:prstGeom prst="rect">
            <a:avLst/>
          </a:prstGeom>
          <a:noFill/>
        </p:spPr>
        <p:txBody>
          <a:bodyPr vert="eaVert" wrap="square" rtlCol="0">
            <a:spAutoFit/>
          </a:bodyPr>
          <a:lstStyle/>
          <a:p>
            <a:r>
              <a:rPr lang="en-US" altLang="zh-CN" sz="1600"/>
              <a:t>Airplane</a:t>
            </a:r>
          </a:p>
        </p:txBody>
      </p:sp>
      <p:sp>
        <p:nvSpPr>
          <p:cNvPr id="81" name="文本框 80"/>
          <p:cNvSpPr txBox="1"/>
          <p:nvPr/>
        </p:nvSpPr>
        <p:spPr>
          <a:xfrm rot="10800000">
            <a:off x="3392170" y="1879600"/>
            <a:ext cx="428625" cy="949960"/>
          </a:xfrm>
          <a:prstGeom prst="rect">
            <a:avLst/>
          </a:prstGeom>
          <a:noFill/>
        </p:spPr>
        <p:txBody>
          <a:bodyPr vert="eaVert" wrap="square" rtlCol="0">
            <a:spAutoFit/>
          </a:bodyPr>
          <a:lstStyle/>
          <a:p>
            <a:r>
              <a:rPr lang="en-US" altLang="zh-CN" sz="1600"/>
              <a:t>Car</a:t>
            </a:r>
          </a:p>
        </p:txBody>
      </p:sp>
      <p:sp>
        <p:nvSpPr>
          <p:cNvPr id="414" name="文本框 413"/>
          <p:cNvSpPr txBox="1"/>
          <p:nvPr/>
        </p:nvSpPr>
        <p:spPr>
          <a:xfrm>
            <a:off x="2499360" y="2268855"/>
            <a:ext cx="354330" cy="434340"/>
          </a:xfrm>
          <a:prstGeom prst="rect">
            <a:avLst/>
          </a:prstGeom>
          <a:noFill/>
        </p:spPr>
        <p:txBody>
          <a:bodyPr wrap="square" rtlCol="0">
            <a:spAutoFit/>
          </a:bodyPr>
          <a:lstStyle/>
          <a:p>
            <a:r>
              <a:rPr lang="en-US" altLang="zh-CN" sz="2225" b="1"/>
              <a:t>...</a:t>
            </a:r>
          </a:p>
        </p:txBody>
      </p:sp>
      <p:sp>
        <p:nvSpPr>
          <p:cNvPr id="32" name="文本框 31"/>
          <p:cNvSpPr txBox="1"/>
          <p:nvPr/>
        </p:nvSpPr>
        <p:spPr>
          <a:xfrm>
            <a:off x="2995295" y="5568950"/>
            <a:ext cx="1406525" cy="645160"/>
          </a:xfrm>
          <a:prstGeom prst="rect">
            <a:avLst/>
          </a:prstGeom>
          <a:noFill/>
        </p:spPr>
        <p:txBody>
          <a:bodyPr wrap="square" rtlCol="0">
            <a:spAutoFit/>
          </a:bodyPr>
          <a:lstStyle/>
          <a:p>
            <a:pPr algn="ctr"/>
            <a:r>
              <a:rPr lang="en-US" altLang="zh-CN" b="1"/>
              <a:t>Input </a:t>
            </a:r>
          </a:p>
          <a:p>
            <a:pPr algn="ctr"/>
            <a:r>
              <a:rPr lang="en-US" altLang="zh-CN" b="1"/>
              <a:t>Image</a:t>
            </a:r>
          </a:p>
        </p:txBody>
      </p:sp>
      <p:sp>
        <p:nvSpPr>
          <p:cNvPr id="8" name="矩形 7"/>
          <p:cNvSpPr/>
          <p:nvPr/>
        </p:nvSpPr>
        <p:spPr>
          <a:xfrm>
            <a:off x="3296285" y="1828800"/>
            <a:ext cx="575945" cy="1014095"/>
          </a:xfrm>
          <a:prstGeom prst="rect">
            <a:avLst/>
          </a:prstGeom>
          <a:noFill/>
          <a:ln w="28575"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cxnSp>
        <p:nvCxnSpPr>
          <p:cNvPr id="9" name="直接箭头连接符 8"/>
          <p:cNvCxnSpPr>
            <a:endCxn id="10" idx="1"/>
          </p:cNvCxnSpPr>
          <p:nvPr/>
        </p:nvCxnSpPr>
        <p:spPr>
          <a:xfrm>
            <a:off x="3881688" y="1995055"/>
            <a:ext cx="644824" cy="233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526512" y="1828800"/>
            <a:ext cx="1449705" cy="337185"/>
          </a:xfrm>
          <a:prstGeom prst="rect">
            <a:avLst/>
          </a:prstGeom>
          <a:noFill/>
          <a:ln w="28575" cmpd="sng">
            <a:solidFill>
              <a:schemeClr val="accent5"/>
            </a:solidFill>
            <a:prstDash val="solid"/>
          </a:ln>
        </p:spPr>
        <p:txBody>
          <a:bodyPr wrap="square" rtlCol="0">
            <a:spAutoFit/>
          </a:bodyPr>
          <a:lstStyle/>
          <a:p>
            <a:r>
              <a:rPr lang="en-US" altLang="zh-CN" sz="1600"/>
              <a:t>This is a </a:t>
            </a:r>
            <a:r>
              <a:rPr lang="en-US" sz="1600"/>
              <a:t>Car</a:t>
            </a:r>
          </a:p>
        </p:txBody>
      </p:sp>
      <p:sp>
        <p:nvSpPr>
          <p:cNvPr id="46" name="文本框 45"/>
          <p:cNvSpPr txBox="1"/>
          <p:nvPr/>
        </p:nvSpPr>
        <p:spPr>
          <a:xfrm flipV="1">
            <a:off x="927735" y="2597785"/>
            <a:ext cx="459740" cy="1163320"/>
          </a:xfrm>
          <a:prstGeom prst="rect">
            <a:avLst/>
          </a:prstGeom>
          <a:noFill/>
        </p:spPr>
        <p:txBody>
          <a:bodyPr vert="eaVert" wrap="square" rtlCol="0">
            <a:spAutoFit/>
          </a:bodyPr>
          <a:lstStyle/>
          <a:p>
            <a:r>
              <a:rPr lang="en-US" altLang="zh-CN"/>
              <a:t>Prediction</a:t>
            </a:r>
          </a:p>
        </p:txBody>
      </p:sp>
      <p:sp>
        <p:nvSpPr>
          <p:cNvPr id="78" name="文本框 77"/>
          <p:cNvSpPr txBox="1"/>
          <p:nvPr/>
        </p:nvSpPr>
        <p:spPr>
          <a:xfrm>
            <a:off x="6517997" y="1691640"/>
            <a:ext cx="1599565" cy="1476375"/>
          </a:xfrm>
          <a:prstGeom prst="rect">
            <a:avLst/>
          </a:prstGeom>
          <a:noFill/>
          <a:ln w="28575" cmpd="sng">
            <a:solidFill>
              <a:srgbClr val="7030A0"/>
            </a:solidFill>
            <a:prstDash val="solid"/>
          </a:ln>
        </p:spPr>
        <p:txBody>
          <a:bodyPr wrap="square" rtlCol="0">
            <a:spAutoFit/>
          </a:bodyPr>
          <a:lstStyle/>
          <a:p>
            <a:pPr algn="ctr"/>
            <a:r>
              <a:rPr lang="en-US" altLang="zh-CN"/>
              <a:t>Prediction Error Encoding</a:t>
            </a:r>
          </a:p>
          <a:p>
            <a:pPr algn="ctr"/>
            <a:r>
              <a:rPr lang="en-US" altLang="zh-CN"/>
              <a:t>(Loss Function)</a:t>
            </a:r>
          </a:p>
        </p:txBody>
      </p:sp>
      <p:cxnSp>
        <p:nvCxnSpPr>
          <p:cNvPr id="129" name="肘形连接符 128"/>
          <p:cNvCxnSpPr/>
          <p:nvPr/>
        </p:nvCxnSpPr>
        <p:spPr>
          <a:xfrm>
            <a:off x="5970522" y="1995055"/>
            <a:ext cx="567690" cy="3175"/>
          </a:xfrm>
          <a:prstGeom prst="bentConnector2">
            <a:avLst/>
          </a:prstGeom>
          <a:ln w="25400" cmpd="sng">
            <a:solidFill>
              <a:schemeClr val="accent5"/>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1635125" y="4104005"/>
            <a:ext cx="1995805" cy="85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38" name="梯形 137"/>
          <p:cNvSpPr/>
          <p:nvPr/>
        </p:nvSpPr>
        <p:spPr>
          <a:xfrm>
            <a:off x="1635125" y="3666490"/>
            <a:ext cx="1967865" cy="372110"/>
          </a:xfrm>
          <a:prstGeom prst="trapezoid">
            <a:avLst>
              <a:gd name="adj" fmla="val 4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43" name="文本框 142"/>
          <p:cNvSpPr txBox="1"/>
          <p:nvPr/>
        </p:nvSpPr>
        <p:spPr>
          <a:xfrm>
            <a:off x="3586480" y="3848735"/>
            <a:ext cx="949960" cy="380365"/>
          </a:xfrm>
          <a:prstGeom prst="rect">
            <a:avLst/>
          </a:prstGeom>
          <a:noFill/>
        </p:spPr>
        <p:txBody>
          <a:bodyPr wrap="square" rtlCol="0">
            <a:spAutoFit/>
          </a:bodyPr>
          <a:lstStyle/>
          <a:p>
            <a:r>
              <a:rPr lang="en-US" altLang="zh-CN" sz="1875">
                <a:latin typeface="Courgette" panose="02000603070400060004" charset="0"/>
                <a:cs typeface="Courgette" panose="02000603070400060004" charset="0"/>
              </a:rPr>
              <a:t>layer l</a:t>
            </a:r>
          </a:p>
        </p:txBody>
      </p:sp>
      <p:pic>
        <p:nvPicPr>
          <p:cNvPr id="14" name="图片 13" descr="imadrid_static_street_p9110480"/>
          <p:cNvPicPr>
            <a:picLocks noChangeAspect="1"/>
          </p:cNvPicPr>
          <p:nvPr/>
        </p:nvPicPr>
        <p:blipFill>
          <a:blip r:embed="rId3"/>
          <a:stretch>
            <a:fillRect/>
          </a:stretch>
        </p:blipFill>
        <p:spPr>
          <a:xfrm>
            <a:off x="1941830" y="5572760"/>
            <a:ext cx="1199515" cy="702310"/>
          </a:xfrm>
          <a:prstGeom prst="rect">
            <a:avLst/>
          </a:prstGeom>
        </p:spPr>
      </p:pic>
      <p:sp>
        <p:nvSpPr>
          <p:cNvPr id="44" name="圆角矩形 87"/>
          <p:cNvSpPr/>
          <p:nvPr/>
        </p:nvSpPr>
        <p:spPr>
          <a:xfrm>
            <a:off x="944245" y="1764319"/>
            <a:ext cx="3429635" cy="2749896"/>
          </a:xfrm>
          <a:prstGeom prst="roundRect">
            <a:avLst/>
          </a:prstGeom>
          <a:solidFill>
            <a:schemeClr val="accent1">
              <a:lumMod val="20000"/>
              <a:lumOff val="80000"/>
              <a:alpha val="2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51" name="Group 50"/>
          <p:cNvGrpSpPr/>
          <p:nvPr/>
        </p:nvGrpSpPr>
        <p:grpSpPr>
          <a:xfrm>
            <a:off x="8644822" y="1497302"/>
            <a:ext cx="3163570" cy="2568575"/>
            <a:chOff x="8644822" y="1497302"/>
            <a:chExt cx="3163570" cy="2568575"/>
          </a:xfrm>
        </p:grpSpPr>
        <p:sp>
          <p:nvSpPr>
            <p:cNvPr id="52" name="圆角矩形 44"/>
            <p:cNvSpPr/>
            <p:nvPr/>
          </p:nvSpPr>
          <p:spPr>
            <a:xfrm>
              <a:off x="8644822" y="1687484"/>
              <a:ext cx="3163570" cy="2188210"/>
            </a:xfrm>
            <a:prstGeom prst="roundRect">
              <a:avLst/>
            </a:prstGeom>
            <a:solidFill>
              <a:srgbClr val="C00000">
                <a:alpha val="2000"/>
              </a:srgbClr>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7" name="文本框 46"/>
            <p:cNvSpPr txBox="1"/>
            <p:nvPr/>
          </p:nvSpPr>
          <p:spPr>
            <a:xfrm flipV="1">
              <a:off x="11290589" y="1497302"/>
              <a:ext cx="459740" cy="2568575"/>
            </a:xfrm>
            <a:prstGeom prst="rect">
              <a:avLst/>
            </a:prstGeom>
            <a:noFill/>
          </p:spPr>
          <p:txBody>
            <a:bodyPr vert="eaVert" wrap="square" rtlCol="0">
              <a:spAutoFit/>
            </a:bodyPr>
            <a:lstStyle/>
            <a:p>
              <a:pPr algn="ctr"/>
              <a:r>
                <a:rPr lang="en-US" altLang="zh-CN"/>
                <a:t>Unexpected stimuli</a:t>
              </a:r>
            </a:p>
          </p:txBody>
        </p:sp>
      </p:grpSp>
      <p:sp>
        <p:nvSpPr>
          <p:cNvPr id="62" name="Rectangle 61"/>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63" name="Rectangle 62"/>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64" name="Rectangle 63"/>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65" name="Rectangle 64"/>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66"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Tree>
    <p:extLst>
      <p:ext uri="{BB962C8B-B14F-4D97-AF65-F5344CB8AC3E}">
        <p14:creationId xmlns:p14="http://schemas.microsoft.com/office/powerpoint/2010/main" val="12040989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32</a:t>
            </a:fld>
            <a:endParaRPr lang="en-US"/>
          </a:p>
        </p:txBody>
      </p:sp>
      <p:grpSp>
        <p:nvGrpSpPr>
          <p:cNvPr id="24" name="组合 23"/>
          <p:cNvGrpSpPr/>
          <p:nvPr/>
        </p:nvGrpSpPr>
        <p:grpSpPr>
          <a:xfrm>
            <a:off x="218440" y="-121285"/>
            <a:ext cx="490220" cy="6012180"/>
            <a:chOff x="344" y="-191"/>
            <a:chExt cx="772" cy="9468"/>
          </a:xfrm>
        </p:grpSpPr>
        <p:cxnSp>
          <p:nvCxnSpPr>
            <p:cNvPr id="363" name="直接箭头连接符 362"/>
            <p:cNvCxnSpPr/>
            <p:nvPr/>
          </p:nvCxnSpPr>
          <p:spPr>
            <a:xfrm flipV="1">
              <a:off x="1072" y="2847"/>
              <a:ext cx="0" cy="6430"/>
            </a:xfrm>
            <a:prstGeom prst="straightConnector1">
              <a:avLst/>
            </a:prstGeom>
            <a:ln w="25400">
              <a:solidFill>
                <a:srgbClr val="262626"/>
              </a:solidFill>
              <a:tailEnd type="stealth"/>
            </a:ln>
          </p:spPr>
          <p:style>
            <a:lnRef idx="1">
              <a:schemeClr val="accent1"/>
            </a:lnRef>
            <a:fillRef idx="0">
              <a:schemeClr val="accent1"/>
            </a:fillRef>
            <a:effectRef idx="0">
              <a:schemeClr val="accent1"/>
            </a:effectRef>
            <a:fontRef idx="minor">
              <a:schemeClr val="tx1"/>
            </a:fontRef>
          </p:style>
        </p:cxnSp>
        <p:sp>
          <p:nvSpPr>
            <p:cNvPr id="364" name="文本框 363"/>
            <p:cNvSpPr txBox="1"/>
            <p:nvPr/>
          </p:nvSpPr>
          <p:spPr>
            <a:xfrm rot="10800000">
              <a:off x="344" y="-191"/>
              <a:ext cx="772" cy="8025"/>
            </a:xfrm>
            <a:prstGeom prst="rect">
              <a:avLst/>
            </a:prstGeom>
            <a:noFill/>
          </p:spPr>
          <p:txBody>
            <a:bodyPr vert="eaVert" wrap="square" rtlCol="0">
              <a:spAutoFit/>
            </a:bodyPr>
            <a:lstStyle/>
            <a:p>
              <a:r>
                <a:rPr lang="en-US" altLang="zh-CN" sz="2000"/>
                <a:t>Feed-Forward Process</a:t>
              </a:r>
            </a:p>
          </p:txBody>
        </p:sp>
      </p:grpSp>
      <p:cxnSp>
        <p:nvCxnSpPr>
          <p:cNvPr id="41" name="直接箭头连接符 40"/>
          <p:cNvCxnSpPr/>
          <p:nvPr/>
        </p:nvCxnSpPr>
        <p:spPr>
          <a:xfrm flipV="1">
            <a:off x="2619375" y="5297805"/>
            <a:ext cx="0" cy="236855"/>
          </a:xfrm>
          <a:prstGeom prst="straightConnector1">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42" name="流程图: 手动操作 41"/>
          <p:cNvSpPr/>
          <p:nvPr/>
        </p:nvSpPr>
        <p:spPr>
          <a:xfrm flipV="1">
            <a:off x="944245" y="4265930"/>
            <a:ext cx="3429000" cy="93218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3" name="文本框 42"/>
          <p:cNvSpPr txBox="1"/>
          <p:nvPr/>
        </p:nvSpPr>
        <p:spPr>
          <a:xfrm>
            <a:off x="1675130" y="4486275"/>
            <a:ext cx="2430780" cy="645160"/>
          </a:xfrm>
          <a:prstGeom prst="rect">
            <a:avLst/>
          </a:prstGeom>
          <a:noFill/>
        </p:spPr>
        <p:txBody>
          <a:bodyPr wrap="square" rtlCol="0">
            <a:spAutoFit/>
          </a:bodyPr>
          <a:lstStyle/>
          <a:p>
            <a:r>
              <a:rPr lang="en-US" altLang="zh-CN">
                <a:solidFill>
                  <a:schemeClr val="bg1"/>
                </a:solidFill>
              </a:rPr>
              <a:t>Convolution and Pooling Layers</a:t>
            </a:r>
          </a:p>
        </p:txBody>
      </p:sp>
      <p:sp>
        <p:nvSpPr>
          <p:cNvPr id="53" name="矩形 52"/>
          <p:cNvSpPr/>
          <p:nvPr/>
        </p:nvSpPr>
        <p:spPr>
          <a:xfrm>
            <a:off x="1536700" y="3168015"/>
            <a:ext cx="2279015" cy="424815"/>
          </a:xfrm>
          <a:prstGeom prst="rect">
            <a:avLst/>
          </a:prstGeom>
          <a:gradFill>
            <a:gsLst>
              <a:gs pos="0">
                <a:srgbClr val="007BD3"/>
              </a:gs>
              <a:gs pos="100000">
                <a:srgbClr val="034373">
                  <a:alpha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131" name="组合 130"/>
          <p:cNvGrpSpPr/>
          <p:nvPr/>
        </p:nvGrpSpPr>
        <p:grpSpPr>
          <a:xfrm>
            <a:off x="1675130" y="3223260"/>
            <a:ext cx="1910715" cy="294640"/>
            <a:chOff x="6180" y="6527"/>
            <a:chExt cx="3123" cy="501"/>
          </a:xfrm>
        </p:grpSpPr>
        <p:sp>
          <p:nvSpPr>
            <p:cNvPr id="54" name="椭圆 53"/>
            <p:cNvSpPr/>
            <p:nvPr/>
          </p:nvSpPr>
          <p:spPr>
            <a:xfrm>
              <a:off x="6180"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5" name="椭圆 54"/>
            <p:cNvSpPr/>
            <p:nvPr/>
          </p:nvSpPr>
          <p:spPr>
            <a:xfrm>
              <a:off x="6923"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6" name="椭圆 55"/>
            <p:cNvSpPr/>
            <p:nvPr/>
          </p:nvSpPr>
          <p:spPr>
            <a:xfrm>
              <a:off x="8802" y="6527"/>
              <a:ext cx="501" cy="50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cxnSp>
        <p:nvCxnSpPr>
          <p:cNvPr id="74" name="肘形连接符 73"/>
          <p:cNvCxnSpPr/>
          <p:nvPr/>
        </p:nvCxnSpPr>
        <p:spPr>
          <a:xfrm rot="16200000" flipV="1">
            <a:off x="1466215" y="2884170"/>
            <a:ext cx="408940" cy="299085"/>
          </a:xfrm>
          <a:prstGeom prst="bentConnector3">
            <a:avLst>
              <a:gd name="adj1" fmla="val 49928"/>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p:nvPr/>
        </p:nvCxnSpPr>
        <p:spPr>
          <a:xfrm rot="16200000" flipV="1">
            <a:off x="1990090" y="2957195"/>
            <a:ext cx="419735" cy="164465"/>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p:nvPr/>
        </p:nvCxnSpPr>
        <p:spPr>
          <a:xfrm rot="16200000">
            <a:off x="3286760" y="2967355"/>
            <a:ext cx="419735" cy="179070"/>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rot="10800000">
            <a:off x="1266825" y="1396365"/>
            <a:ext cx="675005" cy="1443355"/>
          </a:xfrm>
          <a:prstGeom prst="rect">
            <a:avLst/>
          </a:prstGeom>
          <a:noFill/>
        </p:spPr>
        <p:txBody>
          <a:bodyPr vert="eaVert" wrap="square" rtlCol="0">
            <a:spAutoFit/>
          </a:bodyPr>
          <a:lstStyle/>
          <a:p>
            <a:r>
              <a:rPr lang="en-US" altLang="zh-CN" sz="1600"/>
              <a:t>Back-</a:t>
            </a:r>
          </a:p>
          <a:p>
            <a:r>
              <a:rPr lang="en-US" altLang="zh-CN" sz="1600"/>
              <a:t>graound</a:t>
            </a:r>
          </a:p>
        </p:txBody>
      </p:sp>
      <p:sp>
        <p:nvSpPr>
          <p:cNvPr id="80" name="文本框 79"/>
          <p:cNvSpPr txBox="1"/>
          <p:nvPr/>
        </p:nvSpPr>
        <p:spPr>
          <a:xfrm rot="10800000">
            <a:off x="1930400" y="1889760"/>
            <a:ext cx="428625" cy="949960"/>
          </a:xfrm>
          <a:prstGeom prst="rect">
            <a:avLst/>
          </a:prstGeom>
          <a:noFill/>
        </p:spPr>
        <p:txBody>
          <a:bodyPr vert="eaVert" wrap="square" rtlCol="0">
            <a:spAutoFit/>
          </a:bodyPr>
          <a:lstStyle/>
          <a:p>
            <a:r>
              <a:rPr lang="en-US" altLang="zh-CN" sz="1600"/>
              <a:t>Airplane</a:t>
            </a:r>
          </a:p>
        </p:txBody>
      </p:sp>
      <p:sp>
        <p:nvSpPr>
          <p:cNvPr id="81" name="文本框 80"/>
          <p:cNvSpPr txBox="1"/>
          <p:nvPr/>
        </p:nvSpPr>
        <p:spPr>
          <a:xfrm rot="10800000">
            <a:off x="3392170" y="1879600"/>
            <a:ext cx="428625" cy="949960"/>
          </a:xfrm>
          <a:prstGeom prst="rect">
            <a:avLst/>
          </a:prstGeom>
          <a:noFill/>
        </p:spPr>
        <p:txBody>
          <a:bodyPr vert="eaVert" wrap="square" rtlCol="0">
            <a:spAutoFit/>
          </a:bodyPr>
          <a:lstStyle/>
          <a:p>
            <a:r>
              <a:rPr lang="en-US" altLang="zh-CN" sz="1600"/>
              <a:t>Car</a:t>
            </a:r>
          </a:p>
        </p:txBody>
      </p:sp>
      <p:sp>
        <p:nvSpPr>
          <p:cNvPr id="414" name="文本框 413"/>
          <p:cNvSpPr txBox="1"/>
          <p:nvPr/>
        </p:nvSpPr>
        <p:spPr>
          <a:xfrm>
            <a:off x="2499360" y="2268855"/>
            <a:ext cx="354330" cy="434340"/>
          </a:xfrm>
          <a:prstGeom prst="rect">
            <a:avLst/>
          </a:prstGeom>
          <a:noFill/>
        </p:spPr>
        <p:txBody>
          <a:bodyPr wrap="square" rtlCol="0">
            <a:spAutoFit/>
          </a:bodyPr>
          <a:lstStyle/>
          <a:p>
            <a:r>
              <a:rPr lang="en-US" altLang="zh-CN" sz="2225" b="1"/>
              <a:t>...</a:t>
            </a:r>
          </a:p>
        </p:txBody>
      </p:sp>
      <p:sp>
        <p:nvSpPr>
          <p:cNvPr id="32" name="文本框 31"/>
          <p:cNvSpPr txBox="1"/>
          <p:nvPr/>
        </p:nvSpPr>
        <p:spPr>
          <a:xfrm>
            <a:off x="2995295" y="5568950"/>
            <a:ext cx="1406525" cy="645160"/>
          </a:xfrm>
          <a:prstGeom prst="rect">
            <a:avLst/>
          </a:prstGeom>
          <a:noFill/>
        </p:spPr>
        <p:txBody>
          <a:bodyPr wrap="square" rtlCol="0">
            <a:spAutoFit/>
          </a:bodyPr>
          <a:lstStyle/>
          <a:p>
            <a:pPr algn="ctr"/>
            <a:r>
              <a:rPr lang="en-US" altLang="zh-CN" b="1"/>
              <a:t>Input </a:t>
            </a:r>
          </a:p>
          <a:p>
            <a:pPr algn="ctr"/>
            <a:r>
              <a:rPr lang="en-US" altLang="zh-CN" b="1"/>
              <a:t>Image</a:t>
            </a:r>
          </a:p>
        </p:txBody>
      </p:sp>
      <p:sp>
        <p:nvSpPr>
          <p:cNvPr id="8" name="矩形 7"/>
          <p:cNvSpPr/>
          <p:nvPr/>
        </p:nvSpPr>
        <p:spPr>
          <a:xfrm>
            <a:off x="3296285" y="1828800"/>
            <a:ext cx="575945" cy="1014095"/>
          </a:xfrm>
          <a:prstGeom prst="rect">
            <a:avLst/>
          </a:prstGeom>
          <a:noFill/>
          <a:ln w="28575"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cxnSp>
        <p:nvCxnSpPr>
          <p:cNvPr id="9" name="直接箭头连接符 8"/>
          <p:cNvCxnSpPr>
            <a:endCxn id="10" idx="1"/>
          </p:cNvCxnSpPr>
          <p:nvPr/>
        </p:nvCxnSpPr>
        <p:spPr>
          <a:xfrm>
            <a:off x="3881688" y="1995055"/>
            <a:ext cx="644824" cy="233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526512" y="1828800"/>
            <a:ext cx="1449705" cy="337185"/>
          </a:xfrm>
          <a:prstGeom prst="rect">
            <a:avLst/>
          </a:prstGeom>
          <a:noFill/>
          <a:ln w="28575" cmpd="sng">
            <a:solidFill>
              <a:schemeClr val="accent5"/>
            </a:solidFill>
            <a:prstDash val="solid"/>
          </a:ln>
        </p:spPr>
        <p:txBody>
          <a:bodyPr wrap="square" rtlCol="0">
            <a:spAutoFit/>
          </a:bodyPr>
          <a:lstStyle/>
          <a:p>
            <a:r>
              <a:rPr lang="en-US" altLang="zh-CN" sz="1600"/>
              <a:t>This is a </a:t>
            </a:r>
            <a:r>
              <a:rPr lang="en-US" sz="1600"/>
              <a:t>Car</a:t>
            </a:r>
          </a:p>
        </p:txBody>
      </p:sp>
      <p:sp>
        <p:nvSpPr>
          <p:cNvPr id="46" name="文本框 45"/>
          <p:cNvSpPr txBox="1"/>
          <p:nvPr/>
        </p:nvSpPr>
        <p:spPr>
          <a:xfrm flipV="1">
            <a:off x="927735" y="2597785"/>
            <a:ext cx="459740" cy="1163320"/>
          </a:xfrm>
          <a:prstGeom prst="rect">
            <a:avLst/>
          </a:prstGeom>
          <a:noFill/>
        </p:spPr>
        <p:txBody>
          <a:bodyPr vert="eaVert" wrap="square" rtlCol="0">
            <a:spAutoFit/>
          </a:bodyPr>
          <a:lstStyle/>
          <a:p>
            <a:r>
              <a:rPr lang="en-US" altLang="zh-CN"/>
              <a:t>Prediction</a:t>
            </a:r>
          </a:p>
        </p:txBody>
      </p:sp>
      <p:sp>
        <p:nvSpPr>
          <p:cNvPr id="78" name="文本框 77"/>
          <p:cNvSpPr txBox="1"/>
          <p:nvPr/>
        </p:nvSpPr>
        <p:spPr>
          <a:xfrm>
            <a:off x="6517997" y="1691640"/>
            <a:ext cx="1599565" cy="1476375"/>
          </a:xfrm>
          <a:prstGeom prst="rect">
            <a:avLst/>
          </a:prstGeom>
          <a:noFill/>
          <a:ln w="28575" cmpd="sng">
            <a:solidFill>
              <a:srgbClr val="7030A0"/>
            </a:solidFill>
            <a:prstDash val="solid"/>
          </a:ln>
        </p:spPr>
        <p:txBody>
          <a:bodyPr wrap="square" rtlCol="0">
            <a:spAutoFit/>
          </a:bodyPr>
          <a:lstStyle/>
          <a:p>
            <a:pPr algn="ctr"/>
            <a:r>
              <a:rPr lang="en-US" altLang="zh-CN"/>
              <a:t>Prediction Error Encoding</a:t>
            </a:r>
          </a:p>
          <a:p>
            <a:pPr algn="ctr"/>
            <a:r>
              <a:rPr lang="en-US" altLang="zh-CN"/>
              <a:t>(Loss Function)</a:t>
            </a:r>
          </a:p>
        </p:txBody>
      </p:sp>
      <p:cxnSp>
        <p:nvCxnSpPr>
          <p:cNvPr id="129" name="肘形连接符 128"/>
          <p:cNvCxnSpPr/>
          <p:nvPr/>
        </p:nvCxnSpPr>
        <p:spPr>
          <a:xfrm>
            <a:off x="5970522" y="1995055"/>
            <a:ext cx="567690" cy="3175"/>
          </a:xfrm>
          <a:prstGeom prst="bentConnector2">
            <a:avLst/>
          </a:prstGeom>
          <a:ln w="25400" cmpd="sng">
            <a:solidFill>
              <a:schemeClr val="accent5"/>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1635125" y="4104005"/>
            <a:ext cx="1995805" cy="85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38" name="梯形 137"/>
          <p:cNvSpPr/>
          <p:nvPr/>
        </p:nvSpPr>
        <p:spPr>
          <a:xfrm>
            <a:off x="1635125" y="3666490"/>
            <a:ext cx="1967865" cy="372110"/>
          </a:xfrm>
          <a:prstGeom prst="trapezoid">
            <a:avLst>
              <a:gd name="adj" fmla="val 4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43" name="文本框 142"/>
          <p:cNvSpPr txBox="1"/>
          <p:nvPr/>
        </p:nvSpPr>
        <p:spPr>
          <a:xfrm>
            <a:off x="3586480" y="3848735"/>
            <a:ext cx="949960" cy="380365"/>
          </a:xfrm>
          <a:prstGeom prst="rect">
            <a:avLst/>
          </a:prstGeom>
          <a:noFill/>
        </p:spPr>
        <p:txBody>
          <a:bodyPr wrap="square" rtlCol="0">
            <a:spAutoFit/>
          </a:bodyPr>
          <a:lstStyle/>
          <a:p>
            <a:r>
              <a:rPr lang="en-US" altLang="zh-CN" sz="1875">
                <a:latin typeface="Courgette" panose="02000603070400060004" charset="0"/>
                <a:cs typeface="Courgette" panose="02000603070400060004" charset="0"/>
              </a:rPr>
              <a:t>layer l</a:t>
            </a:r>
          </a:p>
        </p:txBody>
      </p:sp>
      <p:pic>
        <p:nvPicPr>
          <p:cNvPr id="14" name="图片 13" descr="imadrid_static_street_p9110480"/>
          <p:cNvPicPr>
            <a:picLocks noChangeAspect="1"/>
          </p:cNvPicPr>
          <p:nvPr/>
        </p:nvPicPr>
        <p:blipFill>
          <a:blip r:embed="rId3"/>
          <a:stretch>
            <a:fillRect/>
          </a:stretch>
        </p:blipFill>
        <p:spPr>
          <a:xfrm>
            <a:off x="1941830" y="5572760"/>
            <a:ext cx="1199515" cy="702310"/>
          </a:xfrm>
          <a:prstGeom prst="rect">
            <a:avLst/>
          </a:prstGeom>
        </p:spPr>
      </p:pic>
      <p:sp>
        <p:nvSpPr>
          <p:cNvPr id="44" name="圆角矩形 87"/>
          <p:cNvSpPr/>
          <p:nvPr/>
        </p:nvSpPr>
        <p:spPr>
          <a:xfrm>
            <a:off x="944245" y="1764319"/>
            <a:ext cx="3429635" cy="2749896"/>
          </a:xfrm>
          <a:prstGeom prst="roundRect">
            <a:avLst/>
          </a:prstGeom>
          <a:solidFill>
            <a:schemeClr val="accent1">
              <a:lumMod val="20000"/>
              <a:lumOff val="80000"/>
              <a:alpha val="2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51" name="Group 50"/>
          <p:cNvGrpSpPr/>
          <p:nvPr/>
        </p:nvGrpSpPr>
        <p:grpSpPr>
          <a:xfrm>
            <a:off x="8644822" y="1497302"/>
            <a:ext cx="3163570" cy="2568575"/>
            <a:chOff x="8644822" y="1497302"/>
            <a:chExt cx="3163570" cy="2568575"/>
          </a:xfrm>
        </p:grpSpPr>
        <p:sp>
          <p:nvSpPr>
            <p:cNvPr id="52" name="圆角矩形 44"/>
            <p:cNvSpPr/>
            <p:nvPr/>
          </p:nvSpPr>
          <p:spPr>
            <a:xfrm>
              <a:off x="8644822" y="1687484"/>
              <a:ext cx="3163570" cy="2188210"/>
            </a:xfrm>
            <a:prstGeom prst="roundRect">
              <a:avLst/>
            </a:prstGeom>
            <a:solidFill>
              <a:srgbClr val="C00000">
                <a:alpha val="2000"/>
              </a:srgbClr>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7" name="文本框 46"/>
            <p:cNvSpPr txBox="1"/>
            <p:nvPr/>
          </p:nvSpPr>
          <p:spPr>
            <a:xfrm flipV="1">
              <a:off x="11290589" y="1497302"/>
              <a:ext cx="459740" cy="2568575"/>
            </a:xfrm>
            <a:prstGeom prst="rect">
              <a:avLst/>
            </a:prstGeom>
            <a:noFill/>
          </p:spPr>
          <p:txBody>
            <a:bodyPr vert="eaVert" wrap="square" rtlCol="0">
              <a:spAutoFit/>
            </a:bodyPr>
            <a:lstStyle/>
            <a:p>
              <a:pPr algn="ctr"/>
              <a:r>
                <a:rPr lang="en-US" altLang="zh-CN"/>
                <a:t>Unexpected stimuli</a:t>
              </a:r>
            </a:p>
          </p:txBody>
        </p:sp>
      </p:grpSp>
      <p:sp>
        <p:nvSpPr>
          <p:cNvPr id="58" name="文本框 10"/>
          <p:cNvSpPr txBox="1"/>
          <p:nvPr/>
        </p:nvSpPr>
        <p:spPr>
          <a:xfrm>
            <a:off x="9069014" y="1807845"/>
            <a:ext cx="2208530" cy="337185"/>
          </a:xfrm>
          <a:prstGeom prst="rect">
            <a:avLst/>
          </a:prstGeom>
          <a:noFill/>
          <a:ln w="28575" cmpd="sng">
            <a:solidFill>
              <a:srgbClr val="C00000"/>
            </a:solidFill>
            <a:prstDash val="solid"/>
          </a:ln>
        </p:spPr>
        <p:txBody>
          <a:bodyPr wrap="square" rtlCol="0">
            <a:spAutoFit/>
          </a:bodyPr>
          <a:lstStyle/>
          <a:p>
            <a:r>
              <a:rPr lang="en-US" altLang="zh-CN" sz="1600"/>
              <a:t>This is background</a:t>
            </a:r>
          </a:p>
        </p:txBody>
      </p:sp>
      <p:cxnSp>
        <p:nvCxnSpPr>
          <p:cNvPr id="59" name="直接箭头连接符 85"/>
          <p:cNvCxnSpPr/>
          <p:nvPr/>
        </p:nvCxnSpPr>
        <p:spPr>
          <a:xfrm flipH="1">
            <a:off x="8655629" y="1986280"/>
            <a:ext cx="413385" cy="0"/>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127"/>
          <p:cNvCxnSpPr/>
          <p:nvPr/>
        </p:nvCxnSpPr>
        <p:spPr>
          <a:xfrm flipH="1" flipV="1">
            <a:off x="8117563" y="2449369"/>
            <a:ext cx="538066" cy="288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45" name="Rectangle 44"/>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47" name="Rectangle 46"/>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48" name="Rectangle 47"/>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49"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Tree>
    <p:extLst>
      <p:ext uri="{BB962C8B-B14F-4D97-AF65-F5344CB8AC3E}">
        <p14:creationId xmlns:p14="http://schemas.microsoft.com/office/powerpoint/2010/main" val="1857072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33</a:t>
            </a:fld>
            <a:endParaRPr lang="en-US"/>
          </a:p>
        </p:txBody>
      </p:sp>
      <p:grpSp>
        <p:nvGrpSpPr>
          <p:cNvPr id="24" name="组合 23"/>
          <p:cNvGrpSpPr/>
          <p:nvPr/>
        </p:nvGrpSpPr>
        <p:grpSpPr>
          <a:xfrm>
            <a:off x="218440" y="-121285"/>
            <a:ext cx="490220" cy="6012180"/>
            <a:chOff x="344" y="-191"/>
            <a:chExt cx="772" cy="9468"/>
          </a:xfrm>
        </p:grpSpPr>
        <p:cxnSp>
          <p:nvCxnSpPr>
            <p:cNvPr id="363" name="直接箭头连接符 362"/>
            <p:cNvCxnSpPr/>
            <p:nvPr/>
          </p:nvCxnSpPr>
          <p:spPr>
            <a:xfrm flipV="1">
              <a:off x="1072" y="2847"/>
              <a:ext cx="0" cy="6430"/>
            </a:xfrm>
            <a:prstGeom prst="straightConnector1">
              <a:avLst/>
            </a:prstGeom>
            <a:ln w="25400">
              <a:solidFill>
                <a:srgbClr val="262626"/>
              </a:solidFill>
              <a:tailEnd type="stealth"/>
            </a:ln>
          </p:spPr>
          <p:style>
            <a:lnRef idx="1">
              <a:schemeClr val="accent1"/>
            </a:lnRef>
            <a:fillRef idx="0">
              <a:schemeClr val="accent1"/>
            </a:fillRef>
            <a:effectRef idx="0">
              <a:schemeClr val="accent1"/>
            </a:effectRef>
            <a:fontRef idx="minor">
              <a:schemeClr val="tx1"/>
            </a:fontRef>
          </p:style>
        </p:cxnSp>
        <p:sp>
          <p:nvSpPr>
            <p:cNvPr id="364" name="文本框 363"/>
            <p:cNvSpPr txBox="1"/>
            <p:nvPr/>
          </p:nvSpPr>
          <p:spPr>
            <a:xfrm rot="10800000">
              <a:off x="344" y="-191"/>
              <a:ext cx="772" cy="8025"/>
            </a:xfrm>
            <a:prstGeom prst="rect">
              <a:avLst/>
            </a:prstGeom>
            <a:noFill/>
          </p:spPr>
          <p:txBody>
            <a:bodyPr vert="eaVert" wrap="square" rtlCol="0">
              <a:spAutoFit/>
            </a:bodyPr>
            <a:lstStyle/>
            <a:p>
              <a:r>
                <a:rPr lang="en-US" altLang="zh-CN" sz="2000"/>
                <a:t>Feed-Forward Process</a:t>
              </a:r>
            </a:p>
          </p:txBody>
        </p:sp>
      </p:grpSp>
      <p:cxnSp>
        <p:nvCxnSpPr>
          <p:cNvPr id="41" name="直接箭头连接符 40"/>
          <p:cNvCxnSpPr/>
          <p:nvPr/>
        </p:nvCxnSpPr>
        <p:spPr>
          <a:xfrm flipV="1">
            <a:off x="2619375" y="5297805"/>
            <a:ext cx="0" cy="236855"/>
          </a:xfrm>
          <a:prstGeom prst="straightConnector1">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42" name="流程图: 手动操作 41"/>
          <p:cNvSpPr/>
          <p:nvPr/>
        </p:nvSpPr>
        <p:spPr>
          <a:xfrm flipV="1">
            <a:off x="944245" y="4265930"/>
            <a:ext cx="3429000" cy="93218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3" name="文本框 42"/>
          <p:cNvSpPr txBox="1"/>
          <p:nvPr/>
        </p:nvSpPr>
        <p:spPr>
          <a:xfrm>
            <a:off x="1675130" y="4486275"/>
            <a:ext cx="2430780" cy="645160"/>
          </a:xfrm>
          <a:prstGeom prst="rect">
            <a:avLst/>
          </a:prstGeom>
          <a:noFill/>
        </p:spPr>
        <p:txBody>
          <a:bodyPr wrap="square" rtlCol="0">
            <a:spAutoFit/>
          </a:bodyPr>
          <a:lstStyle/>
          <a:p>
            <a:r>
              <a:rPr lang="en-US" altLang="zh-CN">
                <a:solidFill>
                  <a:schemeClr val="bg1"/>
                </a:solidFill>
              </a:rPr>
              <a:t>Convolution and Pooling Layers</a:t>
            </a:r>
          </a:p>
        </p:txBody>
      </p:sp>
      <p:sp>
        <p:nvSpPr>
          <p:cNvPr id="53" name="矩形 52"/>
          <p:cNvSpPr/>
          <p:nvPr/>
        </p:nvSpPr>
        <p:spPr>
          <a:xfrm>
            <a:off x="1536700" y="3168015"/>
            <a:ext cx="2279015" cy="424815"/>
          </a:xfrm>
          <a:prstGeom prst="rect">
            <a:avLst/>
          </a:prstGeom>
          <a:gradFill>
            <a:gsLst>
              <a:gs pos="0">
                <a:srgbClr val="007BD3"/>
              </a:gs>
              <a:gs pos="100000">
                <a:srgbClr val="034373">
                  <a:alpha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131" name="组合 130"/>
          <p:cNvGrpSpPr/>
          <p:nvPr/>
        </p:nvGrpSpPr>
        <p:grpSpPr>
          <a:xfrm>
            <a:off x="1675130" y="3223260"/>
            <a:ext cx="1910715" cy="294640"/>
            <a:chOff x="6180" y="6527"/>
            <a:chExt cx="3123" cy="501"/>
          </a:xfrm>
        </p:grpSpPr>
        <p:sp>
          <p:nvSpPr>
            <p:cNvPr id="54" name="椭圆 53"/>
            <p:cNvSpPr/>
            <p:nvPr/>
          </p:nvSpPr>
          <p:spPr>
            <a:xfrm>
              <a:off x="6180"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5" name="椭圆 54"/>
            <p:cNvSpPr/>
            <p:nvPr/>
          </p:nvSpPr>
          <p:spPr>
            <a:xfrm>
              <a:off x="6923"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6" name="椭圆 55"/>
            <p:cNvSpPr/>
            <p:nvPr/>
          </p:nvSpPr>
          <p:spPr>
            <a:xfrm>
              <a:off x="8802" y="6527"/>
              <a:ext cx="501" cy="50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cxnSp>
        <p:nvCxnSpPr>
          <p:cNvPr id="74" name="肘形连接符 73"/>
          <p:cNvCxnSpPr/>
          <p:nvPr/>
        </p:nvCxnSpPr>
        <p:spPr>
          <a:xfrm rot="16200000" flipV="1">
            <a:off x="1466215" y="2884170"/>
            <a:ext cx="408940" cy="299085"/>
          </a:xfrm>
          <a:prstGeom prst="bentConnector3">
            <a:avLst>
              <a:gd name="adj1" fmla="val 49928"/>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p:nvPr/>
        </p:nvCxnSpPr>
        <p:spPr>
          <a:xfrm rot="16200000" flipV="1">
            <a:off x="1990090" y="2957195"/>
            <a:ext cx="419735" cy="164465"/>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p:nvPr/>
        </p:nvCxnSpPr>
        <p:spPr>
          <a:xfrm rot="16200000">
            <a:off x="3286760" y="2967355"/>
            <a:ext cx="419735" cy="179070"/>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rot="10800000">
            <a:off x="1266825" y="1396365"/>
            <a:ext cx="675005" cy="1443355"/>
          </a:xfrm>
          <a:prstGeom prst="rect">
            <a:avLst/>
          </a:prstGeom>
          <a:noFill/>
        </p:spPr>
        <p:txBody>
          <a:bodyPr vert="eaVert" wrap="square" rtlCol="0">
            <a:spAutoFit/>
          </a:bodyPr>
          <a:lstStyle/>
          <a:p>
            <a:r>
              <a:rPr lang="en-US" altLang="zh-CN" sz="1600"/>
              <a:t>Back-</a:t>
            </a:r>
          </a:p>
          <a:p>
            <a:r>
              <a:rPr lang="en-US" altLang="zh-CN" sz="1600"/>
              <a:t>graound</a:t>
            </a:r>
          </a:p>
        </p:txBody>
      </p:sp>
      <p:sp>
        <p:nvSpPr>
          <p:cNvPr id="80" name="文本框 79"/>
          <p:cNvSpPr txBox="1"/>
          <p:nvPr/>
        </p:nvSpPr>
        <p:spPr>
          <a:xfrm rot="10800000">
            <a:off x="1930400" y="1889760"/>
            <a:ext cx="428625" cy="949960"/>
          </a:xfrm>
          <a:prstGeom prst="rect">
            <a:avLst/>
          </a:prstGeom>
          <a:noFill/>
        </p:spPr>
        <p:txBody>
          <a:bodyPr vert="eaVert" wrap="square" rtlCol="0">
            <a:spAutoFit/>
          </a:bodyPr>
          <a:lstStyle/>
          <a:p>
            <a:r>
              <a:rPr lang="en-US" altLang="zh-CN" sz="1600"/>
              <a:t>Airplane</a:t>
            </a:r>
          </a:p>
        </p:txBody>
      </p:sp>
      <p:sp>
        <p:nvSpPr>
          <p:cNvPr id="81" name="文本框 80"/>
          <p:cNvSpPr txBox="1"/>
          <p:nvPr/>
        </p:nvSpPr>
        <p:spPr>
          <a:xfrm rot="10800000">
            <a:off x="3392170" y="1879600"/>
            <a:ext cx="428625" cy="949960"/>
          </a:xfrm>
          <a:prstGeom prst="rect">
            <a:avLst/>
          </a:prstGeom>
          <a:noFill/>
        </p:spPr>
        <p:txBody>
          <a:bodyPr vert="eaVert" wrap="square" rtlCol="0">
            <a:spAutoFit/>
          </a:bodyPr>
          <a:lstStyle/>
          <a:p>
            <a:r>
              <a:rPr lang="en-US" altLang="zh-CN" sz="1600"/>
              <a:t>Car</a:t>
            </a:r>
          </a:p>
        </p:txBody>
      </p:sp>
      <p:sp>
        <p:nvSpPr>
          <p:cNvPr id="414" name="文本框 413"/>
          <p:cNvSpPr txBox="1"/>
          <p:nvPr/>
        </p:nvSpPr>
        <p:spPr>
          <a:xfrm>
            <a:off x="2499360" y="2268855"/>
            <a:ext cx="354330" cy="434340"/>
          </a:xfrm>
          <a:prstGeom prst="rect">
            <a:avLst/>
          </a:prstGeom>
          <a:noFill/>
        </p:spPr>
        <p:txBody>
          <a:bodyPr wrap="square" rtlCol="0">
            <a:spAutoFit/>
          </a:bodyPr>
          <a:lstStyle/>
          <a:p>
            <a:r>
              <a:rPr lang="en-US" altLang="zh-CN" sz="2225" b="1"/>
              <a:t>...</a:t>
            </a:r>
          </a:p>
        </p:txBody>
      </p:sp>
      <p:sp>
        <p:nvSpPr>
          <p:cNvPr id="32" name="文本框 31"/>
          <p:cNvSpPr txBox="1"/>
          <p:nvPr/>
        </p:nvSpPr>
        <p:spPr>
          <a:xfrm>
            <a:off x="2995295" y="5568950"/>
            <a:ext cx="1406525" cy="645160"/>
          </a:xfrm>
          <a:prstGeom prst="rect">
            <a:avLst/>
          </a:prstGeom>
          <a:noFill/>
        </p:spPr>
        <p:txBody>
          <a:bodyPr wrap="square" rtlCol="0">
            <a:spAutoFit/>
          </a:bodyPr>
          <a:lstStyle/>
          <a:p>
            <a:pPr algn="ctr"/>
            <a:r>
              <a:rPr lang="en-US" altLang="zh-CN" b="1"/>
              <a:t>Input </a:t>
            </a:r>
          </a:p>
          <a:p>
            <a:pPr algn="ctr"/>
            <a:r>
              <a:rPr lang="en-US" altLang="zh-CN" b="1"/>
              <a:t>Image</a:t>
            </a:r>
          </a:p>
        </p:txBody>
      </p:sp>
      <p:sp>
        <p:nvSpPr>
          <p:cNvPr id="8" name="矩形 7"/>
          <p:cNvSpPr/>
          <p:nvPr/>
        </p:nvSpPr>
        <p:spPr>
          <a:xfrm>
            <a:off x="3296285" y="1828800"/>
            <a:ext cx="575945" cy="1014095"/>
          </a:xfrm>
          <a:prstGeom prst="rect">
            <a:avLst/>
          </a:prstGeom>
          <a:noFill/>
          <a:ln w="28575"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cxnSp>
        <p:nvCxnSpPr>
          <p:cNvPr id="9" name="直接箭头连接符 8"/>
          <p:cNvCxnSpPr>
            <a:endCxn id="10" idx="1"/>
          </p:cNvCxnSpPr>
          <p:nvPr/>
        </p:nvCxnSpPr>
        <p:spPr>
          <a:xfrm>
            <a:off x="3881688" y="1995055"/>
            <a:ext cx="644824" cy="233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526512" y="1828800"/>
            <a:ext cx="1449705" cy="337185"/>
          </a:xfrm>
          <a:prstGeom prst="rect">
            <a:avLst/>
          </a:prstGeom>
          <a:noFill/>
          <a:ln w="28575" cmpd="sng">
            <a:solidFill>
              <a:schemeClr val="accent5"/>
            </a:solidFill>
            <a:prstDash val="solid"/>
          </a:ln>
        </p:spPr>
        <p:txBody>
          <a:bodyPr wrap="square" rtlCol="0">
            <a:spAutoFit/>
          </a:bodyPr>
          <a:lstStyle/>
          <a:p>
            <a:r>
              <a:rPr lang="en-US" altLang="zh-CN" sz="1600"/>
              <a:t>This is a </a:t>
            </a:r>
            <a:r>
              <a:rPr lang="en-US" sz="1600"/>
              <a:t>Car</a:t>
            </a:r>
          </a:p>
        </p:txBody>
      </p:sp>
      <p:sp>
        <p:nvSpPr>
          <p:cNvPr id="46" name="文本框 45"/>
          <p:cNvSpPr txBox="1"/>
          <p:nvPr/>
        </p:nvSpPr>
        <p:spPr>
          <a:xfrm flipV="1">
            <a:off x="927735" y="2597785"/>
            <a:ext cx="459740" cy="1163320"/>
          </a:xfrm>
          <a:prstGeom prst="rect">
            <a:avLst/>
          </a:prstGeom>
          <a:noFill/>
        </p:spPr>
        <p:txBody>
          <a:bodyPr vert="eaVert" wrap="square" rtlCol="0">
            <a:spAutoFit/>
          </a:bodyPr>
          <a:lstStyle/>
          <a:p>
            <a:r>
              <a:rPr lang="en-US" altLang="zh-CN"/>
              <a:t>Prediction</a:t>
            </a:r>
          </a:p>
        </p:txBody>
      </p:sp>
      <p:sp>
        <p:nvSpPr>
          <p:cNvPr id="78" name="文本框 77"/>
          <p:cNvSpPr txBox="1"/>
          <p:nvPr/>
        </p:nvSpPr>
        <p:spPr>
          <a:xfrm>
            <a:off x="6517997" y="1691640"/>
            <a:ext cx="1599565" cy="1476375"/>
          </a:xfrm>
          <a:prstGeom prst="rect">
            <a:avLst/>
          </a:prstGeom>
          <a:noFill/>
          <a:ln w="28575" cmpd="sng">
            <a:solidFill>
              <a:srgbClr val="7030A0"/>
            </a:solidFill>
            <a:prstDash val="solid"/>
          </a:ln>
        </p:spPr>
        <p:txBody>
          <a:bodyPr wrap="square" rtlCol="0">
            <a:spAutoFit/>
          </a:bodyPr>
          <a:lstStyle/>
          <a:p>
            <a:pPr algn="ctr"/>
            <a:r>
              <a:rPr lang="en-US" altLang="zh-CN"/>
              <a:t>Prediction Error Encoding</a:t>
            </a:r>
          </a:p>
          <a:p>
            <a:pPr algn="ctr"/>
            <a:r>
              <a:rPr lang="en-US" altLang="zh-CN"/>
              <a:t>(Loss Function)</a:t>
            </a:r>
          </a:p>
        </p:txBody>
      </p:sp>
      <p:cxnSp>
        <p:nvCxnSpPr>
          <p:cNvPr id="129" name="肘形连接符 128"/>
          <p:cNvCxnSpPr/>
          <p:nvPr/>
        </p:nvCxnSpPr>
        <p:spPr>
          <a:xfrm>
            <a:off x="5970522" y="1995055"/>
            <a:ext cx="567690" cy="3175"/>
          </a:xfrm>
          <a:prstGeom prst="bentConnector2">
            <a:avLst/>
          </a:prstGeom>
          <a:ln w="25400" cmpd="sng">
            <a:solidFill>
              <a:schemeClr val="accent5"/>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1635125" y="4104005"/>
            <a:ext cx="1995805" cy="85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38" name="梯形 137"/>
          <p:cNvSpPr/>
          <p:nvPr/>
        </p:nvSpPr>
        <p:spPr>
          <a:xfrm>
            <a:off x="1635125" y="3666490"/>
            <a:ext cx="1967865" cy="372110"/>
          </a:xfrm>
          <a:prstGeom prst="trapezoid">
            <a:avLst>
              <a:gd name="adj" fmla="val 4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43" name="文本框 142"/>
          <p:cNvSpPr txBox="1"/>
          <p:nvPr/>
        </p:nvSpPr>
        <p:spPr>
          <a:xfrm>
            <a:off x="3586480" y="3848735"/>
            <a:ext cx="949960" cy="380365"/>
          </a:xfrm>
          <a:prstGeom prst="rect">
            <a:avLst/>
          </a:prstGeom>
          <a:noFill/>
        </p:spPr>
        <p:txBody>
          <a:bodyPr wrap="square" rtlCol="0">
            <a:spAutoFit/>
          </a:bodyPr>
          <a:lstStyle/>
          <a:p>
            <a:r>
              <a:rPr lang="en-US" altLang="zh-CN" sz="1875">
                <a:latin typeface="Courgette" panose="02000603070400060004" charset="0"/>
                <a:cs typeface="Courgette" panose="02000603070400060004" charset="0"/>
              </a:rPr>
              <a:t>layer l</a:t>
            </a:r>
          </a:p>
        </p:txBody>
      </p:sp>
      <p:pic>
        <p:nvPicPr>
          <p:cNvPr id="14" name="图片 13" descr="imadrid_static_street_p9110480"/>
          <p:cNvPicPr>
            <a:picLocks noChangeAspect="1"/>
          </p:cNvPicPr>
          <p:nvPr/>
        </p:nvPicPr>
        <p:blipFill>
          <a:blip r:embed="rId4"/>
          <a:stretch>
            <a:fillRect/>
          </a:stretch>
        </p:blipFill>
        <p:spPr>
          <a:xfrm>
            <a:off x="1941830" y="5572760"/>
            <a:ext cx="1199515" cy="702310"/>
          </a:xfrm>
          <a:prstGeom prst="rect">
            <a:avLst/>
          </a:prstGeom>
        </p:spPr>
      </p:pic>
      <p:sp>
        <p:nvSpPr>
          <p:cNvPr id="44" name="圆角矩形 87"/>
          <p:cNvSpPr/>
          <p:nvPr/>
        </p:nvSpPr>
        <p:spPr>
          <a:xfrm>
            <a:off x="944245" y="1764319"/>
            <a:ext cx="3429635" cy="2749896"/>
          </a:xfrm>
          <a:prstGeom prst="roundRect">
            <a:avLst/>
          </a:prstGeom>
          <a:solidFill>
            <a:schemeClr val="accent1">
              <a:lumMod val="20000"/>
              <a:lumOff val="80000"/>
              <a:alpha val="2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51" name="Group 50"/>
          <p:cNvGrpSpPr/>
          <p:nvPr/>
        </p:nvGrpSpPr>
        <p:grpSpPr>
          <a:xfrm>
            <a:off x="8644822" y="1497302"/>
            <a:ext cx="3163570" cy="2568575"/>
            <a:chOff x="8644822" y="1497302"/>
            <a:chExt cx="3163570" cy="2568575"/>
          </a:xfrm>
        </p:grpSpPr>
        <p:sp>
          <p:nvSpPr>
            <p:cNvPr id="52" name="圆角矩形 44"/>
            <p:cNvSpPr/>
            <p:nvPr/>
          </p:nvSpPr>
          <p:spPr>
            <a:xfrm>
              <a:off x="8644822" y="1687484"/>
              <a:ext cx="3163570" cy="2188210"/>
            </a:xfrm>
            <a:prstGeom prst="roundRect">
              <a:avLst/>
            </a:prstGeom>
            <a:solidFill>
              <a:srgbClr val="C00000">
                <a:alpha val="2000"/>
              </a:srgbClr>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7" name="文本框 46"/>
            <p:cNvSpPr txBox="1"/>
            <p:nvPr/>
          </p:nvSpPr>
          <p:spPr>
            <a:xfrm flipV="1">
              <a:off x="11290589" y="1497302"/>
              <a:ext cx="459740" cy="2568575"/>
            </a:xfrm>
            <a:prstGeom prst="rect">
              <a:avLst/>
            </a:prstGeom>
            <a:noFill/>
          </p:spPr>
          <p:txBody>
            <a:bodyPr vert="eaVert" wrap="square" rtlCol="0">
              <a:spAutoFit/>
            </a:bodyPr>
            <a:lstStyle/>
            <a:p>
              <a:pPr algn="ctr"/>
              <a:r>
                <a:rPr lang="en-US" altLang="zh-CN"/>
                <a:t>Unexpected stimuli</a:t>
              </a:r>
            </a:p>
          </p:txBody>
        </p:sp>
      </p:grpSp>
      <p:sp>
        <p:nvSpPr>
          <p:cNvPr id="58" name="文本框 10"/>
          <p:cNvSpPr txBox="1"/>
          <p:nvPr/>
        </p:nvSpPr>
        <p:spPr>
          <a:xfrm>
            <a:off x="9069014" y="1807845"/>
            <a:ext cx="2208530" cy="337185"/>
          </a:xfrm>
          <a:prstGeom prst="rect">
            <a:avLst/>
          </a:prstGeom>
          <a:noFill/>
          <a:ln w="28575" cmpd="sng">
            <a:solidFill>
              <a:srgbClr val="C00000"/>
            </a:solidFill>
            <a:prstDash val="solid"/>
          </a:ln>
        </p:spPr>
        <p:txBody>
          <a:bodyPr wrap="square" rtlCol="0">
            <a:spAutoFit/>
          </a:bodyPr>
          <a:lstStyle/>
          <a:p>
            <a:r>
              <a:rPr lang="en-US" altLang="zh-CN" sz="1600"/>
              <a:t>This is background</a:t>
            </a:r>
          </a:p>
        </p:txBody>
      </p:sp>
      <p:cxnSp>
        <p:nvCxnSpPr>
          <p:cNvPr id="59" name="直接箭头连接符 85"/>
          <p:cNvCxnSpPr/>
          <p:nvPr/>
        </p:nvCxnSpPr>
        <p:spPr>
          <a:xfrm flipH="1">
            <a:off x="8655629" y="1986280"/>
            <a:ext cx="413385" cy="0"/>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127"/>
          <p:cNvCxnSpPr/>
          <p:nvPr/>
        </p:nvCxnSpPr>
        <p:spPr>
          <a:xfrm flipH="1" flipV="1">
            <a:off x="8117563" y="2449369"/>
            <a:ext cx="538066" cy="288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下箭头 138"/>
          <p:cNvSpPr/>
          <p:nvPr/>
        </p:nvSpPr>
        <p:spPr>
          <a:xfrm>
            <a:off x="7145146" y="3168015"/>
            <a:ext cx="349885" cy="1030747"/>
          </a:xfrm>
          <a:prstGeom prst="downArrow">
            <a:avLst>
              <a:gd name="adj1" fmla="val 21598"/>
              <a:gd name="adj2" fmla="val 53995"/>
            </a:avLst>
          </a:prstGeom>
          <a:solidFill>
            <a:srgbClr val="7030A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5" name="文本框 140"/>
          <p:cNvSpPr txBox="1"/>
          <p:nvPr/>
        </p:nvSpPr>
        <p:spPr>
          <a:xfrm flipV="1">
            <a:off x="7398548" y="3056890"/>
            <a:ext cx="430887" cy="1130935"/>
          </a:xfrm>
          <a:prstGeom prst="rect">
            <a:avLst/>
          </a:prstGeom>
          <a:noFill/>
        </p:spPr>
        <p:txBody>
          <a:bodyPr vert="eaVert" wrap="square" rtlCol="0">
            <a:spAutoFit/>
          </a:bodyPr>
          <a:lstStyle/>
          <a:p>
            <a:pPr algn="ctr"/>
            <a:r>
              <a:rPr lang="en-US" altLang="zh-CN" sz="1600" smtClean="0">
                <a:latin typeface="Courgette" panose="02000603070400060004" charset="0"/>
                <a:cs typeface="Courgette" panose="02000603070400060004" charset="0"/>
              </a:rPr>
              <a:t>Gradients</a:t>
            </a:r>
            <a:endParaRPr lang="en-US" altLang="zh-CN" sz="1600" dirty="0">
              <a:latin typeface="Courgette" panose="02000603070400060004" charset="0"/>
              <a:cs typeface="Courgette" panose="02000603070400060004" charset="0"/>
            </a:endParaRPr>
          </a:p>
        </p:txBody>
      </p:sp>
      <p:sp>
        <p:nvSpPr>
          <p:cNvPr id="49" name="文本框 26"/>
          <p:cNvSpPr txBox="1"/>
          <p:nvPr/>
        </p:nvSpPr>
        <p:spPr>
          <a:xfrm>
            <a:off x="10562522" y="4486275"/>
            <a:ext cx="1245870" cy="922020"/>
          </a:xfrm>
          <a:prstGeom prst="rect">
            <a:avLst/>
          </a:prstGeom>
          <a:noFill/>
        </p:spPr>
        <p:txBody>
          <a:bodyPr wrap="square" rtlCol="0">
            <a:spAutoFit/>
          </a:bodyPr>
          <a:lstStyle/>
          <a:p>
            <a:pPr algn="ctr"/>
            <a:r>
              <a:rPr lang="en-US" altLang="zh-CN" b="1"/>
              <a:t>Pseudo</a:t>
            </a:r>
          </a:p>
          <a:p>
            <a:pPr algn="ctr"/>
            <a:r>
              <a:rPr lang="en-US" altLang="zh-CN" b="1"/>
              <a:t>Saliency</a:t>
            </a:r>
          </a:p>
          <a:p>
            <a:pPr algn="ctr"/>
            <a:r>
              <a:rPr lang="en-US" altLang="zh-CN" b="1"/>
              <a:t>Maps</a:t>
            </a:r>
          </a:p>
        </p:txBody>
      </p:sp>
      <p:cxnSp>
        <p:nvCxnSpPr>
          <p:cNvPr id="63" name="直接箭头连接符 151"/>
          <p:cNvCxnSpPr/>
          <p:nvPr/>
        </p:nvCxnSpPr>
        <p:spPr>
          <a:xfrm>
            <a:off x="5735669" y="4234689"/>
            <a:ext cx="3175" cy="28257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64" name="图片 12" descr="image"/>
          <p:cNvPicPr>
            <a:picLocks noChangeAspect="1"/>
          </p:cNvPicPr>
          <p:nvPr>
            <p:custDataLst>
              <p:tags r:id="rId1"/>
            </p:custDataLst>
          </p:nvPr>
        </p:nvPicPr>
        <p:blipFill>
          <a:blip r:embed="rId5"/>
          <a:stretch>
            <a:fillRect/>
          </a:stretch>
        </p:blipFill>
        <p:spPr>
          <a:xfrm>
            <a:off x="4890484" y="4524884"/>
            <a:ext cx="1198880" cy="702310"/>
          </a:xfrm>
          <a:prstGeom prst="rect">
            <a:avLst/>
          </a:prstGeom>
        </p:spPr>
      </p:pic>
      <p:sp>
        <p:nvSpPr>
          <p:cNvPr id="68" name="文本框 21"/>
          <p:cNvSpPr txBox="1"/>
          <p:nvPr/>
        </p:nvSpPr>
        <p:spPr>
          <a:xfrm>
            <a:off x="4836795" y="5247435"/>
            <a:ext cx="1328974" cy="307777"/>
          </a:xfrm>
          <a:prstGeom prst="rect">
            <a:avLst/>
          </a:prstGeom>
          <a:noFill/>
        </p:spPr>
        <p:txBody>
          <a:bodyPr wrap="square" rtlCol="0">
            <a:spAutoFit/>
          </a:bodyPr>
          <a:lstStyle/>
          <a:p>
            <a:pPr algn="ctr"/>
            <a:r>
              <a:rPr lang="en-US" altLang="zh-CN" sz="1400" b="1" dirty="0" smtClean="0"/>
              <a:t>Background</a:t>
            </a:r>
            <a:endParaRPr lang="en-US" altLang="zh-CN" sz="1400" b="1" dirty="0"/>
          </a:p>
        </p:txBody>
      </p:sp>
      <p:cxnSp>
        <p:nvCxnSpPr>
          <p:cNvPr id="69" name="直接连接符 141"/>
          <p:cNvCxnSpPr/>
          <p:nvPr/>
        </p:nvCxnSpPr>
        <p:spPr>
          <a:xfrm>
            <a:off x="5735761" y="4234689"/>
            <a:ext cx="3497774"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1" name="Rectangle 70"/>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2" name="Rectangle 71"/>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3" name="Rectangle 72"/>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77"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Tree>
    <p:extLst>
      <p:ext uri="{BB962C8B-B14F-4D97-AF65-F5344CB8AC3E}">
        <p14:creationId xmlns:p14="http://schemas.microsoft.com/office/powerpoint/2010/main" val="14343823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34</a:t>
            </a:fld>
            <a:endParaRPr lang="en-US"/>
          </a:p>
        </p:txBody>
      </p:sp>
      <p:grpSp>
        <p:nvGrpSpPr>
          <p:cNvPr id="24" name="组合 23"/>
          <p:cNvGrpSpPr/>
          <p:nvPr/>
        </p:nvGrpSpPr>
        <p:grpSpPr>
          <a:xfrm>
            <a:off x="218440" y="-121285"/>
            <a:ext cx="490220" cy="6012180"/>
            <a:chOff x="344" y="-191"/>
            <a:chExt cx="772" cy="9468"/>
          </a:xfrm>
        </p:grpSpPr>
        <p:cxnSp>
          <p:nvCxnSpPr>
            <p:cNvPr id="363" name="直接箭头连接符 362"/>
            <p:cNvCxnSpPr/>
            <p:nvPr/>
          </p:nvCxnSpPr>
          <p:spPr>
            <a:xfrm flipV="1">
              <a:off x="1072" y="2847"/>
              <a:ext cx="0" cy="6430"/>
            </a:xfrm>
            <a:prstGeom prst="straightConnector1">
              <a:avLst/>
            </a:prstGeom>
            <a:ln w="25400">
              <a:solidFill>
                <a:srgbClr val="262626"/>
              </a:solidFill>
              <a:tailEnd type="stealth"/>
            </a:ln>
          </p:spPr>
          <p:style>
            <a:lnRef idx="1">
              <a:schemeClr val="accent1"/>
            </a:lnRef>
            <a:fillRef idx="0">
              <a:schemeClr val="accent1"/>
            </a:fillRef>
            <a:effectRef idx="0">
              <a:schemeClr val="accent1"/>
            </a:effectRef>
            <a:fontRef idx="minor">
              <a:schemeClr val="tx1"/>
            </a:fontRef>
          </p:style>
        </p:cxnSp>
        <p:sp>
          <p:nvSpPr>
            <p:cNvPr id="364" name="文本框 363"/>
            <p:cNvSpPr txBox="1"/>
            <p:nvPr/>
          </p:nvSpPr>
          <p:spPr>
            <a:xfrm rot="10800000">
              <a:off x="344" y="-191"/>
              <a:ext cx="772" cy="8025"/>
            </a:xfrm>
            <a:prstGeom prst="rect">
              <a:avLst/>
            </a:prstGeom>
            <a:noFill/>
          </p:spPr>
          <p:txBody>
            <a:bodyPr vert="eaVert" wrap="square" rtlCol="0">
              <a:spAutoFit/>
            </a:bodyPr>
            <a:lstStyle/>
            <a:p>
              <a:r>
                <a:rPr lang="en-US" altLang="zh-CN" sz="2000"/>
                <a:t>Feed-Forward Process</a:t>
              </a:r>
            </a:p>
          </p:txBody>
        </p:sp>
      </p:grpSp>
      <p:cxnSp>
        <p:nvCxnSpPr>
          <p:cNvPr id="41" name="直接箭头连接符 40"/>
          <p:cNvCxnSpPr/>
          <p:nvPr/>
        </p:nvCxnSpPr>
        <p:spPr>
          <a:xfrm flipV="1">
            <a:off x="2619375" y="5297805"/>
            <a:ext cx="0" cy="236855"/>
          </a:xfrm>
          <a:prstGeom prst="straightConnector1">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42" name="流程图: 手动操作 41"/>
          <p:cNvSpPr/>
          <p:nvPr/>
        </p:nvSpPr>
        <p:spPr>
          <a:xfrm flipV="1">
            <a:off x="944245" y="4265930"/>
            <a:ext cx="3429000" cy="93218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3" name="文本框 42"/>
          <p:cNvSpPr txBox="1"/>
          <p:nvPr/>
        </p:nvSpPr>
        <p:spPr>
          <a:xfrm>
            <a:off x="1675130" y="4486275"/>
            <a:ext cx="2430780" cy="645160"/>
          </a:xfrm>
          <a:prstGeom prst="rect">
            <a:avLst/>
          </a:prstGeom>
          <a:noFill/>
        </p:spPr>
        <p:txBody>
          <a:bodyPr wrap="square" rtlCol="0">
            <a:spAutoFit/>
          </a:bodyPr>
          <a:lstStyle/>
          <a:p>
            <a:r>
              <a:rPr lang="en-US" altLang="zh-CN">
                <a:solidFill>
                  <a:schemeClr val="bg1"/>
                </a:solidFill>
              </a:rPr>
              <a:t>Convolution and Pooling Layers</a:t>
            </a:r>
          </a:p>
        </p:txBody>
      </p:sp>
      <p:sp>
        <p:nvSpPr>
          <p:cNvPr id="53" name="矩形 52"/>
          <p:cNvSpPr/>
          <p:nvPr/>
        </p:nvSpPr>
        <p:spPr>
          <a:xfrm>
            <a:off x="1536700" y="3168015"/>
            <a:ext cx="2279015" cy="424815"/>
          </a:xfrm>
          <a:prstGeom prst="rect">
            <a:avLst/>
          </a:prstGeom>
          <a:gradFill>
            <a:gsLst>
              <a:gs pos="0">
                <a:srgbClr val="007BD3"/>
              </a:gs>
              <a:gs pos="100000">
                <a:srgbClr val="034373">
                  <a:alpha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131" name="组合 130"/>
          <p:cNvGrpSpPr/>
          <p:nvPr/>
        </p:nvGrpSpPr>
        <p:grpSpPr>
          <a:xfrm>
            <a:off x="1675130" y="3223260"/>
            <a:ext cx="1910715" cy="294640"/>
            <a:chOff x="6180" y="6527"/>
            <a:chExt cx="3123" cy="501"/>
          </a:xfrm>
        </p:grpSpPr>
        <p:sp>
          <p:nvSpPr>
            <p:cNvPr id="54" name="椭圆 53"/>
            <p:cNvSpPr/>
            <p:nvPr/>
          </p:nvSpPr>
          <p:spPr>
            <a:xfrm>
              <a:off x="6180"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5" name="椭圆 54"/>
            <p:cNvSpPr/>
            <p:nvPr/>
          </p:nvSpPr>
          <p:spPr>
            <a:xfrm>
              <a:off x="6923"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6" name="椭圆 55"/>
            <p:cNvSpPr/>
            <p:nvPr/>
          </p:nvSpPr>
          <p:spPr>
            <a:xfrm>
              <a:off x="8802" y="6527"/>
              <a:ext cx="501" cy="50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cxnSp>
        <p:nvCxnSpPr>
          <p:cNvPr id="74" name="肘形连接符 73"/>
          <p:cNvCxnSpPr/>
          <p:nvPr/>
        </p:nvCxnSpPr>
        <p:spPr>
          <a:xfrm rot="16200000" flipV="1">
            <a:off x="1466215" y="2884170"/>
            <a:ext cx="408940" cy="299085"/>
          </a:xfrm>
          <a:prstGeom prst="bentConnector3">
            <a:avLst>
              <a:gd name="adj1" fmla="val 49928"/>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p:nvPr/>
        </p:nvCxnSpPr>
        <p:spPr>
          <a:xfrm rot="16200000" flipV="1">
            <a:off x="1990090" y="2957195"/>
            <a:ext cx="419735" cy="164465"/>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p:nvPr/>
        </p:nvCxnSpPr>
        <p:spPr>
          <a:xfrm rot="16200000">
            <a:off x="3286760" y="2967355"/>
            <a:ext cx="419735" cy="179070"/>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rot="10800000">
            <a:off x="1266825" y="1396365"/>
            <a:ext cx="675005" cy="1443355"/>
          </a:xfrm>
          <a:prstGeom prst="rect">
            <a:avLst/>
          </a:prstGeom>
          <a:noFill/>
        </p:spPr>
        <p:txBody>
          <a:bodyPr vert="eaVert" wrap="square" rtlCol="0">
            <a:spAutoFit/>
          </a:bodyPr>
          <a:lstStyle/>
          <a:p>
            <a:r>
              <a:rPr lang="en-US" altLang="zh-CN" sz="1600"/>
              <a:t>Back-</a:t>
            </a:r>
          </a:p>
          <a:p>
            <a:r>
              <a:rPr lang="en-US" altLang="zh-CN" sz="1600"/>
              <a:t>graound</a:t>
            </a:r>
          </a:p>
        </p:txBody>
      </p:sp>
      <p:sp>
        <p:nvSpPr>
          <p:cNvPr id="80" name="文本框 79"/>
          <p:cNvSpPr txBox="1"/>
          <p:nvPr/>
        </p:nvSpPr>
        <p:spPr>
          <a:xfrm rot="10800000">
            <a:off x="1930400" y="1889760"/>
            <a:ext cx="428625" cy="949960"/>
          </a:xfrm>
          <a:prstGeom prst="rect">
            <a:avLst/>
          </a:prstGeom>
          <a:noFill/>
        </p:spPr>
        <p:txBody>
          <a:bodyPr vert="eaVert" wrap="square" rtlCol="0">
            <a:spAutoFit/>
          </a:bodyPr>
          <a:lstStyle/>
          <a:p>
            <a:r>
              <a:rPr lang="en-US" altLang="zh-CN" sz="1600"/>
              <a:t>Airplane</a:t>
            </a:r>
          </a:p>
        </p:txBody>
      </p:sp>
      <p:sp>
        <p:nvSpPr>
          <p:cNvPr id="81" name="文本框 80"/>
          <p:cNvSpPr txBox="1"/>
          <p:nvPr/>
        </p:nvSpPr>
        <p:spPr>
          <a:xfrm rot="10800000">
            <a:off x="3392170" y="1879600"/>
            <a:ext cx="428625" cy="949960"/>
          </a:xfrm>
          <a:prstGeom prst="rect">
            <a:avLst/>
          </a:prstGeom>
          <a:noFill/>
        </p:spPr>
        <p:txBody>
          <a:bodyPr vert="eaVert" wrap="square" rtlCol="0">
            <a:spAutoFit/>
          </a:bodyPr>
          <a:lstStyle/>
          <a:p>
            <a:r>
              <a:rPr lang="en-US" altLang="zh-CN" sz="1600"/>
              <a:t>Car</a:t>
            </a:r>
          </a:p>
        </p:txBody>
      </p:sp>
      <p:sp>
        <p:nvSpPr>
          <p:cNvPr id="414" name="文本框 413"/>
          <p:cNvSpPr txBox="1"/>
          <p:nvPr/>
        </p:nvSpPr>
        <p:spPr>
          <a:xfrm>
            <a:off x="2499360" y="2268855"/>
            <a:ext cx="354330" cy="434340"/>
          </a:xfrm>
          <a:prstGeom prst="rect">
            <a:avLst/>
          </a:prstGeom>
          <a:noFill/>
        </p:spPr>
        <p:txBody>
          <a:bodyPr wrap="square" rtlCol="0">
            <a:spAutoFit/>
          </a:bodyPr>
          <a:lstStyle/>
          <a:p>
            <a:r>
              <a:rPr lang="en-US" altLang="zh-CN" sz="2225" b="1"/>
              <a:t>...</a:t>
            </a:r>
          </a:p>
        </p:txBody>
      </p:sp>
      <p:sp>
        <p:nvSpPr>
          <p:cNvPr id="32" name="文本框 31"/>
          <p:cNvSpPr txBox="1"/>
          <p:nvPr/>
        </p:nvSpPr>
        <p:spPr>
          <a:xfrm>
            <a:off x="2995295" y="5568950"/>
            <a:ext cx="1406525" cy="645160"/>
          </a:xfrm>
          <a:prstGeom prst="rect">
            <a:avLst/>
          </a:prstGeom>
          <a:noFill/>
        </p:spPr>
        <p:txBody>
          <a:bodyPr wrap="square" rtlCol="0">
            <a:spAutoFit/>
          </a:bodyPr>
          <a:lstStyle/>
          <a:p>
            <a:pPr algn="ctr"/>
            <a:r>
              <a:rPr lang="en-US" altLang="zh-CN" b="1"/>
              <a:t>Input </a:t>
            </a:r>
          </a:p>
          <a:p>
            <a:pPr algn="ctr"/>
            <a:r>
              <a:rPr lang="en-US" altLang="zh-CN" b="1"/>
              <a:t>Image</a:t>
            </a:r>
          </a:p>
        </p:txBody>
      </p:sp>
      <p:sp>
        <p:nvSpPr>
          <p:cNvPr id="8" name="矩形 7"/>
          <p:cNvSpPr/>
          <p:nvPr/>
        </p:nvSpPr>
        <p:spPr>
          <a:xfrm>
            <a:off x="3296285" y="1828800"/>
            <a:ext cx="575945" cy="1014095"/>
          </a:xfrm>
          <a:prstGeom prst="rect">
            <a:avLst/>
          </a:prstGeom>
          <a:noFill/>
          <a:ln w="28575"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cxnSp>
        <p:nvCxnSpPr>
          <p:cNvPr id="9" name="直接箭头连接符 8"/>
          <p:cNvCxnSpPr>
            <a:endCxn id="10" idx="1"/>
          </p:cNvCxnSpPr>
          <p:nvPr/>
        </p:nvCxnSpPr>
        <p:spPr>
          <a:xfrm>
            <a:off x="3881688" y="1995055"/>
            <a:ext cx="644824" cy="233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526512" y="1828800"/>
            <a:ext cx="1449705" cy="337185"/>
          </a:xfrm>
          <a:prstGeom prst="rect">
            <a:avLst/>
          </a:prstGeom>
          <a:noFill/>
          <a:ln w="28575" cmpd="sng">
            <a:solidFill>
              <a:schemeClr val="accent5"/>
            </a:solidFill>
            <a:prstDash val="solid"/>
          </a:ln>
        </p:spPr>
        <p:txBody>
          <a:bodyPr wrap="square" rtlCol="0">
            <a:spAutoFit/>
          </a:bodyPr>
          <a:lstStyle/>
          <a:p>
            <a:r>
              <a:rPr lang="en-US" altLang="zh-CN" sz="1600"/>
              <a:t>This is a </a:t>
            </a:r>
            <a:r>
              <a:rPr lang="en-US" sz="1600"/>
              <a:t>Car</a:t>
            </a:r>
          </a:p>
        </p:txBody>
      </p:sp>
      <p:sp>
        <p:nvSpPr>
          <p:cNvPr id="46" name="文本框 45"/>
          <p:cNvSpPr txBox="1"/>
          <p:nvPr/>
        </p:nvSpPr>
        <p:spPr>
          <a:xfrm flipV="1">
            <a:off x="927735" y="2597785"/>
            <a:ext cx="459740" cy="1163320"/>
          </a:xfrm>
          <a:prstGeom prst="rect">
            <a:avLst/>
          </a:prstGeom>
          <a:noFill/>
        </p:spPr>
        <p:txBody>
          <a:bodyPr vert="eaVert" wrap="square" rtlCol="0">
            <a:spAutoFit/>
          </a:bodyPr>
          <a:lstStyle/>
          <a:p>
            <a:r>
              <a:rPr lang="en-US" altLang="zh-CN"/>
              <a:t>Prediction</a:t>
            </a:r>
          </a:p>
        </p:txBody>
      </p:sp>
      <p:sp>
        <p:nvSpPr>
          <p:cNvPr id="78" name="文本框 77"/>
          <p:cNvSpPr txBox="1"/>
          <p:nvPr/>
        </p:nvSpPr>
        <p:spPr>
          <a:xfrm>
            <a:off x="6517997" y="1691640"/>
            <a:ext cx="1599565" cy="1476375"/>
          </a:xfrm>
          <a:prstGeom prst="rect">
            <a:avLst/>
          </a:prstGeom>
          <a:noFill/>
          <a:ln w="28575" cmpd="sng">
            <a:solidFill>
              <a:srgbClr val="7030A0"/>
            </a:solidFill>
            <a:prstDash val="solid"/>
          </a:ln>
        </p:spPr>
        <p:txBody>
          <a:bodyPr wrap="square" rtlCol="0">
            <a:spAutoFit/>
          </a:bodyPr>
          <a:lstStyle/>
          <a:p>
            <a:pPr algn="ctr"/>
            <a:r>
              <a:rPr lang="en-US" altLang="zh-CN"/>
              <a:t>Prediction Error Encoding</a:t>
            </a:r>
          </a:p>
          <a:p>
            <a:pPr algn="ctr"/>
            <a:r>
              <a:rPr lang="en-US" altLang="zh-CN"/>
              <a:t>(Loss Function)</a:t>
            </a:r>
          </a:p>
        </p:txBody>
      </p:sp>
      <p:cxnSp>
        <p:nvCxnSpPr>
          <p:cNvPr id="129" name="肘形连接符 128"/>
          <p:cNvCxnSpPr/>
          <p:nvPr/>
        </p:nvCxnSpPr>
        <p:spPr>
          <a:xfrm>
            <a:off x="5970522" y="1995055"/>
            <a:ext cx="567690" cy="3175"/>
          </a:xfrm>
          <a:prstGeom prst="bentConnector2">
            <a:avLst/>
          </a:prstGeom>
          <a:ln w="25400" cmpd="sng">
            <a:solidFill>
              <a:schemeClr val="accent5"/>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1635125" y="4104005"/>
            <a:ext cx="1995805" cy="85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38" name="梯形 137"/>
          <p:cNvSpPr/>
          <p:nvPr/>
        </p:nvSpPr>
        <p:spPr>
          <a:xfrm>
            <a:off x="1635125" y="3666490"/>
            <a:ext cx="1967865" cy="372110"/>
          </a:xfrm>
          <a:prstGeom prst="trapezoid">
            <a:avLst>
              <a:gd name="adj" fmla="val 4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43" name="文本框 142"/>
          <p:cNvSpPr txBox="1"/>
          <p:nvPr/>
        </p:nvSpPr>
        <p:spPr>
          <a:xfrm>
            <a:off x="3586480" y="3848735"/>
            <a:ext cx="949960" cy="380365"/>
          </a:xfrm>
          <a:prstGeom prst="rect">
            <a:avLst/>
          </a:prstGeom>
          <a:noFill/>
        </p:spPr>
        <p:txBody>
          <a:bodyPr wrap="square" rtlCol="0">
            <a:spAutoFit/>
          </a:bodyPr>
          <a:lstStyle/>
          <a:p>
            <a:r>
              <a:rPr lang="en-US" altLang="zh-CN" sz="1875">
                <a:latin typeface="Courgette" panose="02000603070400060004" charset="0"/>
                <a:cs typeface="Courgette" panose="02000603070400060004" charset="0"/>
              </a:rPr>
              <a:t>layer l</a:t>
            </a:r>
          </a:p>
        </p:txBody>
      </p:sp>
      <p:pic>
        <p:nvPicPr>
          <p:cNvPr id="14" name="图片 13" descr="imadrid_static_street_p9110480"/>
          <p:cNvPicPr>
            <a:picLocks noChangeAspect="1"/>
          </p:cNvPicPr>
          <p:nvPr/>
        </p:nvPicPr>
        <p:blipFill>
          <a:blip r:embed="rId4"/>
          <a:stretch>
            <a:fillRect/>
          </a:stretch>
        </p:blipFill>
        <p:spPr>
          <a:xfrm>
            <a:off x="1941830" y="5572760"/>
            <a:ext cx="1199515" cy="702310"/>
          </a:xfrm>
          <a:prstGeom prst="rect">
            <a:avLst/>
          </a:prstGeom>
        </p:spPr>
      </p:pic>
      <p:sp>
        <p:nvSpPr>
          <p:cNvPr id="44" name="圆角矩形 87"/>
          <p:cNvSpPr/>
          <p:nvPr/>
        </p:nvSpPr>
        <p:spPr>
          <a:xfrm>
            <a:off x="944245" y="1764319"/>
            <a:ext cx="3429635" cy="2749896"/>
          </a:xfrm>
          <a:prstGeom prst="roundRect">
            <a:avLst/>
          </a:prstGeom>
          <a:solidFill>
            <a:schemeClr val="accent1">
              <a:lumMod val="20000"/>
              <a:lumOff val="80000"/>
              <a:alpha val="2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51" name="Group 50"/>
          <p:cNvGrpSpPr/>
          <p:nvPr/>
        </p:nvGrpSpPr>
        <p:grpSpPr>
          <a:xfrm>
            <a:off x="8644822" y="1497302"/>
            <a:ext cx="3163570" cy="2568575"/>
            <a:chOff x="8644822" y="1497302"/>
            <a:chExt cx="3163570" cy="2568575"/>
          </a:xfrm>
        </p:grpSpPr>
        <p:sp>
          <p:nvSpPr>
            <p:cNvPr id="52" name="圆角矩形 44"/>
            <p:cNvSpPr/>
            <p:nvPr/>
          </p:nvSpPr>
          <p:spPr>
            <a:xfrm>
              <a:off x="8644822" y="1687484"/>
              <a:ext cx="3163570" cy="2188210"/>
            </a:xfrm>
            <a:prstGeom prst="roundRect">
              <a:avLst/>
            </a:prstGeom>
            <a:solidFill>
              <a:srgbClr val="C00000">
                <a:alpha val="2000"/>
              </a:srgbClr>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7" name="文本框 46"/>
            <p:cNvSpPr txBox="1"/>
            <p:nvPr/>
          </p:nvSpPr>
          <p:spPr>
            <a:xfrm flipV="1">
              <a:off x="11290589" y="1497302"/>
              <a:ext cx="459740" cy="2568575"/>
            </a:xfrm>
            <a:prstGeom prst="rect">
              <a:avLst/>
            </a:prstGeom>
            <a:noFill/>
          </p:spPr>
          <p:txBody>
            <a:bodyPr vert="eaVert" wrap="square" rtlCol="0">
              <a:spAutoFit/>
            </a:bodyPr>
            <a:lstStyle/>
            <a:p>
              <a:pPr algn="ctr"/>
              <a:r>
                <a:rPr lang="en-US" altLang="zh-CN"/>
                <a:t>Unexpected stimuli</a:t>
              </a:r>
            </a:p>
          </p:txBody>
        </p:sp>
      </p:grpSp>
      <p:sp>
        <p:nvSpPr>
          <p:cNvPr id="58" name="文本框 10"/>
          <p:cNvSpPr txBox="1"/>
          <p:nvPr/>
        </p:nvSpPr>
        <p:spPr>
          <a:xfrm>
            <a:off x="9069014" y="1807845"/>
            <a:ext cx="2208530" cy="337185"/>
          </a:xfrm>
          <a:prstGeom prst="rect">
            <a:avLst/>
          </a:prstGeom>
          <a:noFill/>
          <a:ln w="28575" cmpd="sng">
            <a:solidFill>
              <a:srgbClr val="C00000"/>
            </a:solidFill>
            <a:prstDash val="solid"/>
          </a:ln>
        </p:spPr>
        <p:txBody>
          <a:bodyPr wrap="square" rtlCol="0">
            <a:spAutoFit/>
          </a:bodyPr>
          <a:lstStyle/>
          <a:p>
            <a:r>
              <a:rPr lang="en-US" altLang="zh-CN" sz="1600"/>
              <a:t>This is background</a:t>
            </a:r>
          </a:p>
        </p:txBody>
      </p:sp>
      <p:cxnSp>
        <p:nvCxnSpPr>
          <p:cNvPr id="59" name="直接箭头连接符 85"/>
          <p:cNvCxnSpPr/>
          <p:nvPr/>
        </p:nvCxnSpPr>
        <p:spPr>
          <a:xfrm flipH="1">
            <a:off x="8655629" y="1986280"/>
            <a:ext cx="413385" cy="0"/>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127"/>
          <p:cNvCxnSpPr/>
          <p:nvPr/>
        </p:nvCxnSpPr>
        <p:spPr>
          <a:xfrm flipH="1" flipV="1">
            <a:off x="8117563" y="2449369"/>
            <a:ext cx="538066" cy="288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下箭头 138"/>
          <p:cNvSpPr/>
          <p:nvPr/>
        </p:nvSpPr>
        <p:spPr>
          <a:xfrm>
            <a:off x="7145146" y="3168015"/>
            <a:ext cx="349885" cy="1030747"/>
          </a:xfrm>
          <a:prstGeom prst="downArrow">
            <a:avLst>
              <a:gd name="adj1" fmla="val 21598"/>
              <a:gd name="adj2" fmla="val 53995"/>
            </a:avLst>
          </a:prstGeom>
          <a:solidFill>
            <a:srgbClr val="7030A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5" name="文本框 140"/>
          <p:cNvSpPr txBox="1"/>
          <p:nvPr/>
        </p:nvSpPr>
        <p:spPr>
          <a:xfrm flipV="1">
            <a:off x="7398548" y="3056890"/>
            <a:ext cx="430887" cy="1130935"/>
          </a:xfrm>
          <a:prstGeom prst="rect">
            <a:avLst/>
          </a:prstGeom>
          <a:noFill/>
        </p:spPr>
        <p:txBody>
          <a:bodyPr vert="eaVert" wrap="square" rtlCol="0">
            <a:spAutoFit/>
          </a:bodyPr>
          <a:lstStyle/>
          <a:p>
            <a:pPr algn="ctr"/>
            <a:r>
              <a:rPr lang="en-US" altLang="zh-CN" sz="1600" smtClean="0">
                <a:latin typeface="Courgette" panose="02000603070400060004" charset="0"/>
                <a:cs typeface="Courgette" panose="02000603070400060004" charset="0"/>
              </a:rPr>
              <a:t>Gradients</a:t>
            </a:r>
            <a:endParaRPr lang="en-US" altLang="zh-CN" sz="1600" dirty="0">
              <a:latin typeface="Courgette" panose="02000603070400060004" charset="0"/>
              <a:cs typeface="Courgette" panose="02000603070400060004" charset="0"/>
            </a:endParaRPr>
          </a:p>
        </p:txBody>
      </p:sp>
      <p:cxnSp>
        <p:nvCxnSpPr>
          <p:cNvPr id="47" name="直接箭头连接符 151"/>
          <p:cNvCxnSpPr/>
          <p:nvPr/>
        </p:nvCxnSpPr>
        <p:spPr>
          <a:xfrm>
            <a:off x="5735669" y="4234689"/>
            <a:ext cx="3175" cy="28257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8" name="图片 12" descr="image"/>
          <p:cNvPicPr>
            <a:picLocks noChangeAspect="1"/>
          </p:cNvPicPr>
          <p:nvPr>
            <p:custDataLst>
              <p:tags r:id="rId1"/>
            </p:custDataLst>
          </p:nvPr>
        </p:nvPicPr>
        <p:blipFill>
          <a:blip r:embed="rId5"/>
          <a:stretch>
            <a:fillRect/>
          </a:stretch>
        </p:blipFill>
        <p:spPr>
          <a:xfrm>
            <a:off x="4890484" y="4524884"/>
            <a:ext cx="1198880" cy="702310"/>
          </a:xfrm>
          <a:prstGeom prst="rect">
            <a:avLst/>
          </a:prstGeom>
        </p:spPr>
      </p:pic>
      <p:sp>
        <p:nvSpPr>
          <p:cNvPr id="49" name="文本框 26"/>
          <p:cNvSpPr txBox="1"/>
          <p:nvPr/>
        </p:nvSpPr>
        <p:spPr>
          <a:xfrm>
            <a:off x="10562522" y="4486275"/>
            <a:ext cx="1245870" cy="922020"/>
          </a:xfrm>
          <a:prstGeom prst="rect">
            <a:avLst/>
          </a:prstGeom>
          <a:noFill/>
        </p:spPr>
        <p:txBody>
          <a:bodyPr wrap="square" rtlCol="0">
            <a:spAutoFit/>
          </a:bodyPr>
          <a:lstStyle/>
          <a:p>
            <a:pPr algn="ctr"/>
            <a:r>
              <a:rPr lang="en-US" altLang="zh-CN" b="1"/>
              <a:t>Pseudo</a:t>
            </a:r>
          </a:p>
          <a:p>
            <a:pPr algn="ctr"/>
            <a:r>
              <a:rPr lang="en-US" altLang="zh-CN" b="1"/>
              <a:t>Saliency</a:t>
            </a:r>
          </a:p>
          <a:p>
            <a:pPr algn="ctr"/>
            <a:r>
              <a:rPr lang="en-US" altLang="zh-CN" b="1"/>
              <a:t>Maps</a:t>
            </a:r>
          </a:p>
        </p:txBody>
      </p:sp>
      <p:pic>
        <p:nvPicPr>
          <p:cNvPr id="50" name="图片 14"/>
          <p:cNvPicPr>
            <a:picLocks noChangeAspect="1"/>
          </p:cNvPicPr>
          <p:nvPr/>
        </p:nvPicPr>
        <p:blipFill>
          <a:blip r:embed="rId6"/>
          <a:stretch>
            <a:fillRect/>
          </a:stretch>
        </p:blipFill>
        <p:spPr>
          <a:xfrm>
            <a:off x="6242174" y="4534925"/>
            <a:ext cx="1198880" cy="702310"/>
          </a:xfrm>
          <a:prstGeom prst="rect">
            <a:avLst/>
          </a:prstGeom>
        </p:spPr>
      </p:pic>
      <p:cxnSp>
        <p:nvCxnSpPr>
          <p:cNvPr id="61" name="直接箭头连接符 20"/>
          <p:cNvCxnSpPr/>
          <p:nvPr/>
        </p:nvCxnSpPr>
        <p:spPr>
          <a:xfrm>
            <a:off x="6834366" y="4234689"/>
            <a:ext cx="9153" cy="30277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21"/>
          <p:cNvSpPr txBox="1"/>
          <p:nvPr/>
        </p:nvSpPr>
        <p:spPr>
          <a:xfrm>
            <a:off x="6266304" y="5237235"/>
            <a:ext cx="1151890" cy="306705"/>
          </a:xfrm>
          <a:prstGeom prst="rect">
            <a:avLst/>
          </a:prstGeom>
          <a:noFill/>
        </p:spPr>
        <p:txBody>
          <a:bodyPr wrap="square" rtlCol="0">
            <a:spAutoFit/>
          </a:bodyPr>
          <a:lstStyle/>
          <a:p>
            <a:pPr algn="ctr"/>
            <a:r>
              <a:rPr lang="en-US" altLang="zh-CN" sz="1400" b="1"/>
              <a:t>Airplane</a:t>
            </a:r>
          </a:p>
        </p:txBody>
      </p:sp>
      <p:sp>
        <p:nvSpPr>
          <p:cNvPr id="64" name="文本框 21"/>
          <p:cNvSpPr txBox="1"/>
          <p:nvPr/>
        </p:nvSpPr>
        <p:spPr>
          <a:xfrm>
            <a:off x="4836795" y="5247435"/>
            <a:ext cx="1328974" cy="307777"/>
          </a:xfrm>
          <a:prstGeom prst="rect">
            <a:avLst/>
          </a:prstGeom>
          <a:noFill/>
        </p:spPr>
        <p:txBody>
          <a:bodyPr wrap="square" rtlCol="0">
            <a:spAutoFit/>
          </a:bodyPr>
          <a:lstStyle/>
          <a:p>
            <a:pPr algn="ctr"/>
            <a:r>
              <a:rPr lang="en-US" altLang="zh-CN" sz="1400" b="1" dirty="0" smtClean="0"/>
              <a:t>Background</a:t>
            </a:r>
            <a:endParaRPr lang="en-US" altLang="zh-CN" sz="1400" b="1" dirty="0"/>
          </a:p>
        </p:txBody>
      </p:sp>
      <p:cxnSp>
        <p:nvCxnSpPr>
          <p:cNvPr id="65" name="直接连接符 141"/>
          <p:cNvCxnSpPr/>
          <p:nvPr/>
        </p:nvCxnSpPr>
        <p:spPr>
          <a:xfrm>
            <a:off x="5735761" y="4234689"/>
            <a:ext cx="3497774"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70" name="文本框 11"/>
          <p:cNvSpPr txBox="1"/>
          <p:nvPr/>
        </p:nvSpPr>
        <p:spPr>
          <a:xfrm>
            <a:off x="9062017" y="2406679"/>
            <a:ext cx="2209165" cy="337185"/>
          </a:xfrm>
          <a:prstGeom prst="rect">
            <a:avLst/>
          </a:prstGeom>
          <a:noFill/>
          <a:ln w="28575" cmpd="sng">
            <a:solidFill>
              <a:srgbClr val="C00000"/>
            </a:solidFill>
            <a:prstDash val="solid"/>
          </a:ln>
        </p:spPr>
        <p:txBody>
          <a:bodyPr wrap="square" rtlCol="0">
            <a:spAutoFit/>
          </a:bodyPr>
          <a:lstStyle/>
          <a:p>
            <a:r>
              <a:rPr lang="en-US" altLang="zh-CN" sz="1600"/>
              <a:t>This is an airpane</a:t>
            </a:r>
          </a:p>
        </p:txBody>
      </p:sp>
      <p:cxnSp>
        <p:nvCxnSpPr>
          <p:cNvPr id="71" name="直接箭头连接符 88"/>
          <p:cNvCxnSpPr/>
          <p:nvPr/>
        </p:nvCxnSpPr>
        <p:spPr>
          <a:xfrm flipH="1">
            <a:off x="8649267" y="2585114"/>
            <a:ext cx="412750" cy="0"/>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3" name="Rectangle 72"/>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7" name="Rectangle 76"/>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82" name="Rectangle 81"/>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3"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Tree>
    <p:extLst>
      <p:ext uri="{BB962C8B-B14F-4D97-AF65-F5344CB8AC3E}">
        <p14:creationId xmlns:p14="http://schemas.microsoft.com/office/powerpoint/2010/main" val="20508925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35</a:t>
            </a:fld>
            <a:endParaRPr lang="en-US"/>
          </a:p>
        </p:txBody>
      </p:sp>
      <p:grpSp>
        <p:nvGrpSpPr>
          <p:cNvPr id="24" name="组合 23"/>
          <p:cNvGrpSpPr/>
          <p:nvPr/>
        </p:nvGrpSpPr>
        <p:grpSpPr>
          <a:xfrm>
            <a:off x="218440" y="-121285"/>
            <a:ext cx="490220" cy="6012180"/>
            <a:chOff x="344" y="-191"/>
            <a:chExt cx="772" cy="9468"/>
          </a:xfrm>
        </p:grpSpPr>
        <p:cxnSp>
          <p:nvCxnSpPr>
            <p:cNvPr id="363" name="直接箭头连接符 362"/>
            <p:cNvCxnSpPr/>
            <p:nvPr/>
          </p:nvCxnSpPr>
          <p:spPr>
            <a:xfrm flipV="1">
              <a:off x="1072" y="2847"/>
              <a:ext cx="0" cy="6430"/>
            </a:xfrm>
            <a:prstGeom prst="straightConnector1">
              <a:avLst/>
            </a:prstGeom>
            <a:ln w="25400">
              <a:solidFill>
                <a:srgbClr val="262626"/>
              </a:solidFill>
              <a:tailEnd type="stealth"/>
            </a:ln>
          </p:spPr>
          <p:style>
            <a:lnRef idx="1">
              <a:schemeClr val="accent1"/>
            </a:lnRef>
            <a:fillRef idx="0">
              <a:schemeClr val="accent1"/>
            </a:fillRef>
            <a:effectRef idx="0">
              <a:schemeClr val="accent1"/>
            </a:effectRef>
            <a:fontRef idx="minor">
              <a:schemeClr val="tx1"/>
            </a:fontRef>
          </p:style>
        </p:cxnSp>
        <p:sp>
          <p:nvSpPr>
            <p:cNvPr id="364" name="文本框 363"/>
            <p:cNvSpPr txBox="1"/>
            <p:nvPr/>
          </p:nvSpPr>
          <p:spPr>
            <a:xfrm rot="10800000">
              <a:off x="344" y="-191"/>
              <a:ext cx="772" cy="8025"/>
            </a:xfrm>
            <a:prstGeom prst="rect">
              <a:avLst/>
            </a:prstGeom>
            <a:noFill/>
          </p:spPr>
          <p:txBody>
            <a:bodyPr vert="eaVert" wrap="square" rtlCol="0">
              <a:spAutoFit/>
            </a:bodyPr>
            <a:lstStyle/>
            <a:p>
              <a:r>
                <a:rPr lang="en-US" altLang="zh-CN" sz="2000"/>
                <a:t>Feed-Forward Process</a:t>
              </a:r>
            </a:p>
          </p:txBody>
        </p:sp>
      </p:grpSp>
      <p:cxnSp>
        <p:nvCxnSpPr>
          <p:cNvPr id="41" name="直接箭头连接符 40"/>
          <p:cNvCxnSpPr/>
          <p:nvPr/>
        </p:nvCxnSpPr>
        <p:spPr>
          <a:xfrm flipV="1">
            <a:off x="2619375" y="5297805"/>
            <a:ext cx="0" cy="236855"/>
          </a:xfrm>
          <a:prstGeom prst="straightConnector1">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42" name="流程图: 手动操作 41"/>
          <p:cNvSpPr/>
          <p:nvPr/>
        </p:nvSpPr>
        <p:spPr>
          <a:xfrm flipV="1">
            <a:off x="944245" y="4265930"/>
            <a:ext cx="3429000" cy="93218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3" name="文本框 42"/>
          <p:cNvSpPr txBox="1"/>
          <p:nvPr/>
        </p:nvSpPr>
        <p:spPr>
          <a:xfrm>
            <a:off x="1675130" y="4486275"/>
            <a:ext cx="2430780" cy="645160"/>
          </a:xfrm>
          <a:prstGeom prst="rect">
            <a:avLst/>
          </a:prstGeom>
          <a:noFill/>
        </p:spPr>
        <p:txBody>
          <a:bodyPr wrap="square" rtlCol="0">
            <a:spAutoFit/>
          </a:bodyPr>
          <a:lstStyle/>
          <a:p>
            <a:r>
              <a:rPr lang="en-US" altLang="zh-CN">
                <a:solidFill>
                  <a:schemeClr val="bg1"/>
                </a:solidFill>
              </a:rPr>
              <a:t>Convolution and Pooling Layers</a:t>
            </a:r>
          </a:p>
        </p:txBody>
      </p:sp>
      <p:sp>
        <p:nvSpPr>
          <p:cNvPr id="53" name="矩形 52"/>
          <p:cNvSpPr/>
          <p:nvPr/>
        </p:nvSpPr>
        <p:spPr>
          <a:xfrm>
            <a:off x="1536700" y="3168015"/>
            <a:ext cx="2279015" cy="424815"/>
          </a:xfrm>
          <a:prstGeom prst="rect">
            <a:avLst/>
          </a:prstGeom>
          <a:gradFill>
            <a:gsLst>
              <a:gs pos="0">
                <a:srgbClr val="007BD3"/>
              </a:gs>
              <a:gs pos="100000">
                <a:srgbClr val="034373">
                  <a:alpha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131" name="组合 130"/>
          <p:cNvGrpSpPr/>
          <p:nvPr/>
        </p:nvGrpSpPr>
        <p:grpSpPr>
          <a:xfrm>
            <a:off x="1675130" y="3223260"/>
            <a:ext cx="1910715" cy="294640"/>
            <a:chOff x="6180" y="6527"/>
            <a:chExt cx="3123" cy="501"/>
          </a:xfrm>
        </p:grpSpPr>
        <p:sp>
          <p:nvSpPr>
            <p:cNvPr id="54" name="椭圆 53"/>
            <p:cNvSpPr/>
            <p:nvPr/>
          </p:nvSpPr>
          <p:spPr>
            <a:xfrm>
              <a:off x="6180"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5" name="椭圆 54"/>
            <p:cNvSpPr/>
            <p:nvPr/>
          </p:nvSpPr>
          <p:spPr>
            <a:xfrm>
              <a:off x="6923"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6" name="椭圆 55"/>
            <p:cNvSpPr/>
            <p:nvPr/>
          </p:nvSpPr>
          <p:spPr>
            <a:xfrm>
              <a:off x="8802" y="6527"/>
              <a:ext cx="501" cy="50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cxnSp>
        <p:nvCxnSpPr>
          <p:cNvPr id="74" name="肘形连接符 73"/>
          <p:cNvCxnSpPr/>
          <p:nvPr/>
        </p:nvCxnSpPr>
        <p:spPr>
          <a:xfrm rot="16200000" flipV="1">
            <a:off x="1466215" y="2884170"/>
            <a:ext cx="408940" cy="299085"/>
          </a:xfrm>
          <a:prstGeom prst="bentConnector3">
            <a:avLst>
              <a:gd name="adj1" fmla="val 49928"/>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p:nvPr/>
        </p:nvCxnSpPr>
        <p:spPr>
          <a:xfrm rot="16200000" flipV="1">
            <a:off x="1990090" y="2957195"/>
            <a:ext cx="419735" cy="164465"/>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p:nvPr/>
        </p:nvCxnSpPr>
        <p:spPr>
          <a:xfrm rot="16200000">
            <a:off x="3286760" y="2967355"/>
            <a:ext cx="419735" cy="179070"/>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rot="10800000">
            <a:off x="1266825" y="1396365"/>
            <a:ext cx="675005" cy="1443355"/>
          </a:xfrm>
          <a:prstGeom prst="rect">
            <a:avLst/>
          </a:prstGeom>
          <a:noFill/>
        </p:spPr>
        <p:txBody>
          <a:bodyPr vert="eaVert" wrap="square" rtlCol="0">
            <a:spAutoFit/>
          </a:bodyPr>
          <a:lstStyle/>
          <a:p>
            <a:r>
              <a:rPr lang="en-US" altLang="zh-CN" sz="1600"/>
              <a:t>Back-</a:t>
            </a:r>
          </a:p>
          <a:p>
            <a:r>
              <a:rPr lang="en-US" altLang="zh-CN" sz="1600"/>
              <a:t>graound</a:t>
            </a:r>
          </a:p>
        </p:txBody>
      </p:sp>
      <p:sp>
        <p:nvSpPr>
          <p:cNvPr id="80" name="文本框 79"/>
          <p:cNvSpPr txBox="1"/>
          <p:nvPr/>
        </p:nvSpPr>
        <p:spPr>
          <a:xfrm rot="10800000">
            <a:off x="1930400" y="1889760"/>
            <a:ext cx="428625" cy="949960"/>
          </a:xfrm>
          <a:prstGeom prst="rect">
            <a:avLst/>
          </a:prstGeom>
          <a:noFill/>
        </p:spPr>
        <p:txBody>
          <a:bodyPr vert="eaVert" wrap="square" rtlCol="0">
            <a:spAutoFit/>
          </a:bodyPr>
          <a:lstStyle/>
          <a:p>
            <a:r>
              <a:rPr lang="en-US" altLang="zh-CN" sz="1600"/>
              <a:t>Airplane</a:t>
            </a:r>
          </a:p>
        </p:txBody>
      </p:sp>
      <p:sp>
        <p:nvSpPr>
          <p:cNvPr id="81" name="文本框 80"/>
          <p:cNvSpPr txBox="1"/>
          <p:nvPr/>
        </p:nvSpPr>
        <p:spPr>
          <a:xfrm rot="10800000">
            <a:off x="3392170" y="1879600"/>
            <a:ext cx="428625" cy="949960"/>
          </a:xfrm>
          <a:prstGeom prst="rect">
            <a:avLst/>
          </a:prstGeom>
          <a:noFill/>
        </p:spPr>
        <p:txBody>
          <a:bodyPr vert="eaVert" wrap="square" rtlCol="0">
            <a:spAutoFit/>
          </a:bodyPr>
          <a:lstStyle/>
          <a:p>
            <a:r>
              <a:rPr lang="en-US" altLang="zh-CN" sz="1600"/>
              <a:t>Car</a:t>
            </a:r>
          </a:p>
        </p:txBody>
      </p:sp>
      <p:sp>
        <p:nvSpPr>
          <p:cNvPr id="414" name="文本框 413"/>
          <p:cNvSpPr txBox="1"/>
          <p:nvPr/>
        </p:nvSpPr>
        <p:spPr>
          <a:xfrm>
            <a:off x="2499360" y="2268855"/>
            <a:ext cx="354330" cy="434340"/>
          </a:xfrm>
          <a:prstGeom prst="rect">
            <a:avLst/>
          </a:prstGeom>
          <a:noFill/>
        </p:spPr>
        <p:txBody>
          <a:bodyPr wrap="square" rtlCol="0">
            <a:spAutoFit/>
          </a:bodyPr>
          <a:lstStyle/>
          <a:p>
            <a:r>
              <a:rPr lang="en-US" altLang="zh-CN" sz="2225" b="1"/>
              <a:t>...</a:t>
            </a:r>
          </a:p>
        </p:txBody>
      </p:sp>
      <p:sp>
        <p:nvSpPr>
          <p:cNvPr id="32" name="文本框 31"/>
          <p:cNvSpPr txBox="1"/>
          <p:nvPr/>
        </p:nvSpPr>
        <p:spPr>
          <a:xfrm>
            <a:off x="2995295" y="5568950"/>
            <a:ext cx="1406525" cy="645160"/>
          </a:xfrm>
          <a:prstGeom prst="rect">
            <a:avLst/>
          </a:prstGeom>
          <a:noFill/>
        </p:spPr>
        <p:txBody>
          <a:bodyPr wrap="square" rtlCol="0">
            <a:spAutoFit/>
          </a:bodyPr>
          <a:lstStyle/>
          <a:p>
            <a:pPr algn="ctr"/>
            <a:r>
              <a:rPr lang="en-US" altLang="zh-CN" b="1"/>
              <a:t>Input </a:t>
            </a:r>
          </a:p>
          <a:p>
            <a:pPr algn="ctr"/>
            <a:r>
              <a:rPr lang="en-US" altLang="zh-CN" b="1"/>
              <a:t>Image</a:t>
            </a:r>
          </a:p>
        </p:txBody>
      </p:sp>
      <p:sp>
        <p:nvSpPr>
          <p:cNvPr id="8" name="矩形 7"/>
          <p:cNvSpPr/>
          <p:nvPr/>
        </p:nvSpPr>
        <p:spPr>
          <a:xfrm>
            <a:off x="3296285" y="1828800"/>
            <a:ext cx="575945" cy="1014095"/>
          </a:xfrm>
          <a:prstGeom prst="rect">
            <a:avLst/>
          </a:prstGeom>
          <a:noFill/>
          <a:ln w="28575"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cxnSp>
        <p:nvCxnSpPr>
          <p:cNvPr id="9" name="直接箭头连接符 8"/>
          <p:cNvCxnSpPr>
            <a:endCxn id="10" idx="1"/>
          </p:cNvCxnSpPr>
          <p:nvPr/>
        </p:nvCxnSpPr>
        <p:spPr>
          <a:xfrm>
            <a:off x="3881688" y="1995055"/>
            <a:ext cx="644824" cy="233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526512" y="1828800"/>
            <a:ext cx="1449705" cy="337185"/>
          </a:xfrm>
          <a:prstGeom prst="rect">
            <a:avLst/>
          </a:prstGeom>
          <a:noFill/>
          <a:ln w="28575" cmpd="sng">
            <a:solidFill>
              <a:schemeClr val="accent5"/>
            </a:solidFill>
            <a:prstDash val="solid"/>
          </a:ln>
        </p:spPr>
        <p:txBody>
          <a:bodyPr wrap="square" rtlCol="0">
            <a:spAutoFit/>
          </a:bodyPr>
          <a:lstStyle/>
          <a:p>
            <a:r>
              <a:rPr lang="en-US" altLang="zh-CN" sz="1600"/>
              <a:t>This is a </a:t>
            </a:r>
            <a:r>
              <a:rPr lang="en-US" sz="1600"/>
              <a:t>Car</a:t>
            </a:r>
          </a:p>
        </p:txBody>
      </p:sp>
      <p:sp>
        <p:nvSpPr>
          <p:cNvPr id="46" name="文本框 45"/>
          <p:cNvSpPr txBox="1"/>
          <p:nvPr/>
        </p:nvSpPr>
        <p:spPr>
          <a:xfrm flipV="1">
            <a:off x="927735" y="2597785"/>
            <a:ext cx="459740" cy="1163320"/>
          </a:xfrm>
          <a:prstGeom prst="rect">
            <a:avLst/>
          </a:prstGeom>
          <a:noFill/>
        </p:spPr>
        <p:txBody>
          <a:bodyPr vert="eaVert" wrap="square" rtlCol="0">
            <a:spAutoFit/>
          </a:bodyPr>
          <a:lstStyle/>
          <a:p>
            <a:r>
              <a:rPr lang="en-US" altLang="zh-CN"/>
              <a:t>Prediction</a:t>
            </a:r>
          </a:p>
        </p:txBody>
      </p:sp>
      <p:sp>
        <p:nvSpPr>
          <p:cNvPr id="78" name="文本框 77"/>
          <p:cNvSpPr txBox="1"/>
          <p:nvPr/>
        </p:nvSpPr>
        <p:spPr>
          <a:xfrm>
            <a:off x="6517997" y="1691640"/>
            <a:ext cx="1599565" cy="1476375"/>
          </a:xfrm>
          <a:prstGeom prst="rect">
            <a:avLst/>
          </a:prstGeom>
          <a:noFill/>
          <a:ln w="28575" cmpd="sng">
            <a:solidFill>
              <a:srgbClr val="7030A0"/>
            </a:solidFill>
            <a:prstDash val="solid"/>
          </a:ln>
        </p:spPr>
        <p:txBody>
          <a:bodyPr wrap="square" rtlCol="0">
            <a:spAutoFit/>
          </a:bodyPr>
          <a:lstStyle/>
          <a:p>
            <a:pPr algn="ctr"/>
            <a:r>
              <a:rPr lang="en-US" altLang="zh-CN"/>
              <a:t>Prediction Error Encoding</a:t>
            </a:r>
          </a:p>
          <a:p>
            <a:pPr algn="ctr"/>
            <a:r>
              <a:rPr lang="en-US" altLang="zh-CN"/>
              <a:t>(Loss Function)</a:t>
            </a:r>
          </a:p>
        </p:txBody>
      </p:sp>
      <p:cxnSp>
        <p:nvCxnSpPr>
          <p:cNvPr id="129" name="肘形连接符 128"/>
          <p:cNvCxnSpPr/>
          <p:nvPr/>
        </p:nvCxnSpPr>
        <p:spPr>
          <a:xfrm>
            <a:off x="5970522" y="1995055"/>
            <a:ext cx="567690" cy="3175"/>
          </a:xfrm>
          <a:prstGeom prst="bentConnector2">
            <a:avLst/>
          </a:prstGeom>
          <a:ln w="25400" cmpd="sng">
            <a:solidFill>
              <a:schemeClr val="accent5"/>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1635125" y="4104005"/>
            <a:ext cx="1995805" cy="85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38" name="梯形 137"/>
          <p:cNvSpPr/>
          <p:nvPr/>
        </p:nvSpPr>
        <p:spPr>
          <a:xfrm>
            <a:off x="1635125" y="3666490"/>
            <a:ext cx="1967865" cy="372110"/>
          </a:xfrm>
          <a:prstGeom prst="trapezoid">
            <a:avLst>
              <a:gd name="adj" fmla="val 4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43" name="文本框 142"/>
          <p:cNvSpPr txBox="1"/>
          <p:nvPr/>
        </p:nvSpPr>
        <p:spPr>
          <a:xfrm>
            <a:off x="3586480" y="3848735"/>
            <a:ext cx="949960" cy="380365"/>
          </a:xfrm>
          <a:prstGeom prst="rect">
            <a:avLst/>
          </a:prstGeom>
          <a:noFill/>
        </p:spPr>
        <p:txBody>
          <a:bodyPr wrap="square" rtlCol="0">
            <a:spAutoFit/>
          </a:bodyPr>
          <a:lstStyle/>
          <a:p>
            <a:r>
              <a:rPr lang="en-US" altLang="zh-CN" sz="1875">
                <a:latin typeface="Courgette" panose="02000603070400060004" charset="0"/>
                <a:cs typeface="Courgette" panose="02000603070400060004" charset="0"/>
              </a:rPr>
              <a:t>layer l</a:t>
            </a:r>
          </a:p>
        </p:txBody>
      </p:sp>
      <p:pic>
        <p:nvPicPr>
          <p:cNvPr id="14" name="图片 13" descr="imadrid_static_street_p9110480"/>
          <p:cNvPicPr>
            <a:picLocks noChangeAspect="1"/>
          </p:cNvPicPr>
          <p:nvPr/>
        </p:nvPicPr>
        <p:blipFill>
          <a:blip r:embed="rId4"/>
          <a:stretch>
            <a:fillRect/>
          </a:stretch>
        </p:blipFill>
        <p:spPr>
          <a:xfrm>
            <a:off x="1941830" y="5572760"/>
            <a:ext cx="1199515" cy="702310"/>
          </a:xfrm>
          <a:prstGeom prst="rect">
            <a:avLst/>
          </a:prstGeom>
        </p:spPr>
      </p:pic>
      <p:sp>
        <p:nvSpPr>
          <p:cNvPr id="44" name="圆角矩形 87"/>
          <p:cNvSpPr/>
          <p:nvPr/>
        </p:nvSpPr>
        <p:spPr>
          <a:xfrm>
            <a:off x="944245" y="1764319"/>
            <a:ext cx="3429635" cy="2749896"/>
          </a:xfrm>
          <a:prstGeom prst="roundRect">
            <a:avLst/>
          </a:prstGeom>
          <a:solidFill>
            <a:schemeClr val="accent1">
              <a:lumMod val="20000"/>
              <a:lumOff val="80000"/>
              <a:alpha val="2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51" name="Group 50"/>
          <p:cNvGrpSpPr/>
          <p:nvPr/>
        </p:nvGrpSpPr>
        <p:grpSpPr>
          <a:xfrm>
            <a:off x="8644822" y="1497302"/>
            <a:ext cx="3163570" cy="2568575"/>
            <a:chOff x="8644822" y="1497302"/>
            <a:chExt cx="3163570" cy="2568575"/>
          </a:xfrm>
        </p:grpSpPr>
        <p:sp>
          <p:nvSpPr>
            <p:cNvPr id="52" name="圆角矩形 44"/>
            <p:cNvSpPr/>
            <p:nvPr/>
          </p:nvSpPr>
          <p:spPr>
            <a:xfrm>
              <a:off x="8644822" y="1687484"/>
              <a:ext cx="3163570" cy="2188210"/>
            </a:xfrm>
            <a:prstGeom prst="roundRect">
              <a:avLst/>
            </a:prstGeom>
            <a:solidFill>
              <a:srgbClr val="C00000">
                <a:alpha val="2000"/>
              </a:srgbClr>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7" name="文本框 46"/>
            <p:cNvSpPr txBox="1"/>
            <p:nvPr/>
          </p:nvSpPr>
          <p:spPr>
            <a:xfrm flipV="1">
              <a:off x="11290589" y="1497302"/>
              <a:ext cx="459740" cy="2568575"/>
            </a:xfrm>
            <a:prstGeom prst="rect">
              <a:avLst/>
            </a:prstGeom>
            <a:noFill/>
          </p:spPr>
          <p:txBody>
            <a:bodyPr vert="eaVert" wrap="square" rtlCol="0">
              <a:spAutoFit/>
            </a:bodyPr>
            <a:lstStyle/>
            <a:p>
              <a:pPr algn="ctr"/>
              <a:r>
                <a:rPr lang="en-US" altLang="zh-CN"/>
                <a:t>Unexpected stimuli</a:t>
              </a:r>
            </a:p>
          </p:txBody>
        </p:sp>
      </p:grpSp>
      <p:sp>
        <p:nvSpPr>
          <p:cNvPr id="58" name="文本框 10"/>
          <p:cNvSpPr txBox="1"/>
          <p:nvPr/>
        </p:nvSpPr>
        <p:spPr>
          <a:xfrm>
            <a:off x="9069014" y="1807845"/>
            <a:ext cx="2208530" cy="337185"/>
          </a:xfrm>
          <a:prstGeom prst="rect">
            <a:avLst/>
          </a:prstGeom>
          <a:noFill/>
          <a:ln w="28575" cmpd="sng">
            <a:solidFill>
              <a:srgbClr val="C00000"/>
            </a:solidFill>
            <a:prstDash val="solid"/>
          </a:ln>
        </p:spPr>
        <p:txBody>
          <a:bodyPr wrap="square" rtlCol="0">
            <a:spAutoFit/>
          </a:bodyPr>
          <a:lstStyle/>
          <a:p>
            <a:r>
              <a:rPr lang="en-US" altLang="zh-CN" sz="1600"/>
              <a:t>This is background</a:t>
            </a:r>
          </a:p>
        </p:txBody>
      </p:sp>
      <p:cxnSp>
        <p:nvCxnSpPr>
          <p:cNvPr id="59" name="直接箭头连接符 85"/>
          <p:cNvCxnSpPr/>
          <p:nvPr/>
        </p:nvCxnSpPr>
        <p:spPr>
          <a:xfrm flipH="1">
            <a:off x="8655629" y="1986280"/>
            <a:ext cx="413385" cy="0"/>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127"/>
          <p:cNvCxnSpPr/>
          <p:nvPr/>
        </p:nvCxnSpPr>
        <p:spPr>
          <a:xfrm flipH="1" flipV="1">
            <a:off x="8117563" y="2449369"/>
            <a:ext cx="538066" cy="288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下箭头 138"/>
          <p:cNvSpPr/>
          <p:nvPr/>
        </p:nvSpPr>
        <p:spPr>
          <a:xfrm>
            <a:off x="7145146" y="3168015"/>
            <a:ext cx="349885" cy="1030747"/>
          </a:xfrm>
          <a:prstGeom prst="downArrow">
            <a:avLst>
              <a:gd name="adj1" fmla="val 21598"/>
              <a:gd name="adj2" fmla="val 53995"/>
            </a:avLst>
          </a:prstGeom>
          <a:solidFill>
            <a:srgbClr val="7030A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5" name="文本框 140"/>
          <p:cNvSpPr txBox="1"/>
          <p:nvPr/>
        </p:nvSpPr>
        <p:spPr>
          <a:xfrm flipV="1">
            <a:off x="7398548" y="3056890"/>
            <a:ext cx="430887" cy="1130935"/>
          </a:xfrm>
          <a:prstGeom prst="rect">
            <a:avLst/>
          </a:prstGeom>
          <a:noFill/>
        </p:spPr>
        <p:txBody>
          <a:bodyPr vert="eaVert" wrap="square" rtlCol="0">
            <a:spAutoFit/>
          </a:bodyPr>
          <a:lstStyle/>
          <a:p>
            <a:pPr algn="ctr"/>
            <a:r>
              <a:rPr lang="en-US" altLang="zh-CN" sz="1600" smtClean="0">
                <a:latin typeface="Courgette" panose="02000603070400060004" charset="0"/>
                <a:cs typeface="Courgette" panose="02000603070400060004" charset="0"/>
              </a:rPr>
              <a:t>Gradients</a:t>
            </a:r>
            <a:endParaRPr lang="en-US" altLang="zh-CN" sz="1600" dirty="0">
              <a:latin typeface="Courgette" panose="02000603070400060004" charset="0"/>
              <a:cs typeface="Courgette" panose="02000603070400060004" charset="0"/>
            </a:endParaRPr>
          </a:p>
        </p:txBody>
      </p:sp>
      <p:cxnSp>
        <p:nvCxnSpPr>
          <p:cNvPr id="47" name="直接箭头连接符 151"/>
          <p:cNvCxnSpPr/>
          <p:nvPr/>
        </p:nvCxnSpPr>
        <p:spPr>
          <a:xfrm>
            <a:off x="5735669" y="4234689"/>
            <a:ext cx="3175" cy="28257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8" name="图片 12" descr="image"/>
          <p:cNvPicPr>
            <a:picLocks noChangeAspect="1"/>
          </p:cNvPicPr>
          <p:nvPr>
            <p:custDataLst>
              <p:tags r:id="rId1"/>
            </p:custDataLst>
          </p:nvPr>
        </p:nvPicPr>
        <p:blipFill>
          <a:blip r:embed="rId5"/>
          <a:stretch>
            <a:fillRect/>
          </a:stretch>
        </p:blipFill>
        <p:spPr>
          <a:xfrm>
            <a:off x="4890484" y="4524884"/>
            <a:ext cx="1198880" cy="702310"/>
          </a:xfrm>
          <a:prstGeom prst="rect">
            <a:avLst/>
          </a:prstGeom>
        </p:spPr>
      </p:pic>
      <p:sp>
        <p:nvSpPr>
          <p:cNvPr id="49" name="文本框 26"/>
          <p:cNvSpPr txBox="1"/>
          <p:nvPr/>
        </p:nvSpPr>
        <p:spPr>
          <a:xfrm>
            <a:off x="10562522" y="4486275"/>
            <a:ext cx="1245870" cy="922020"/>
          </a:xfrm>
          <a:prstGeom prst="rect">
            <a:avLst/>
          </a:prstGeom>
          <a:noFill/>
        </p:spPr>
        <p:txBody>
          <a:bodyPr wrap="square" rtlCol="0">
            <a:spAutoFit/>
          </a:bodyPr>
          <a:lstStyle/>
          <a:p>
            <a:pPr algn="ctr"/>
            <a:r>
              <a:rPr lang="en-US" altLang="zh-CN" b="1"/>
              <a:t>Pseudo</a:t>
            </a:r>
          </a:p>
          <a:p>
            <a:pPr algn="ctr"/>
            <a:r>
              <a:rPr lang="en-US" altLang="zh-CN" b="1"/>
              <a:t>Saliency</a:t>
            </a:r>
          </a:p>
          <a:p>
            <a:pPr algn="ctr"/>
            <a:r>
              <a:rPr lang="en-US" altLang="zh-CN" b="1"/>
              <a:t>Maps</a:t>
            </a:r>
          </a:p>
        </p:txBody>
      </p:sp>
      <p:pic>
        <p:nvPicPr>
          <p:cNvPr id="50" name="图片 14"/>
          <p:cNvPicPr>
            <a:picLocks noChangeAspect="1"/>
          </p:cNvPicPr>
          <p:nvPr/>
        </p:nvPicPr>
        <p:blipFill>
          <a:blip r:embed="rId6"/>
          <a:stretch>
            <a:fillRect/>
          </a:stretch>
        </p:blipFill>
        <p:spPr>
          <a:xfrm>
            <a:off x="6242174" y="4534925"/>
            <a:ext cx="1198880" cy="702310"/>
          </a:xfrm>
          <a:prstGeom prst="rect">
            <a:avLst/>
          </a:prstGeom>
        </p:spPr>
      </p:pic>
      <p:cxnSp>
        <p:nvCxnSpPr>
          <p:cNvPr id="61" name="直接箭头连接符 20"/>
          <p:cNvCxnSpPr/>
          <p:nvPr/>
        </p:nvCxnSpPr>
        <p:spPr>
          <a:xfrm>
            <a:off x="6834366" y="4234689"/>
            <a:ext cx="9153" cy="30277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21"/>
          <p:cNvSpPr txBox="1"/>
          <p:nvPr/>
        </p:nvSpPr>
        <p:spPr>
          <a:xfrm>
            <a:off x="6266304" y="5237235"/>
            <a:ext cx="1151890" cy="306705"/>
          </a:xfrm>
          <a:prstGeom prst="rect">
            <a:avLst/>
          </a:prstGeom>
          <a:noFill/>
        </p:spPr>
        <p:txBody>
          <a:bodyPr wrap="square" rtlCol="0">
            <a:spAutoFit/>
          </a:bodyPr>
          <a:lstStyle/>
          <a:p>
            <a:pPr algn="ctr"/>
            <a:r>
              <a:rPr lang="en-US" altLang="zh-CN" sz="1400" b="1"/>
              <a:t>Airplane</a:t>
            </a:r>
          </a:p>
        </p:txBody>
      </p:sp>
      <p:sp>
        <p:nvSpPr>
          <p:cNvPr id="64" name="文本框 21"/>
          <p:cNvSpPr txBox="1"/>
          <p:nvPr/>
        </p:nvSpPr>
        <p:spPr>
          <a:xfrm>
            <a:off x="4836795" y="5247435"/>
            <a:ext cx="1328974" cy="307777"/>
          </a:xfrm>
          <a:prstGeom prst="rect">
            <a:avLst/>
          </a:prstGeom>
          <a:noFill/>
        </p:spPr>
        <p:txBody>
          <a:bodyPr wrap="square" rtlCol="0">
            <a:spAutoFit/>
          </a:bodyPr>
          <a:lstStyle/>
          <a:p>
            <a:pPr algn="ctr"/>
            <a:r>
              <a:rPr lang="en-US" altLang="zh-CN" sz="1400" b="1" dirty="0" smtClean="0"/>
              <a:t>Background</a:t>
            </a:r>
            <a:endParaRPr lang="en-US" altLang="zh-CN" sz="1400" b="1" dirty="0"/>
          </a:p>
        </p:txBody>
      </p:sp>
      <p:cxnSp>
        <p:nvCxnSpPr>
          <p:cNvPr id="65" name="直接连接符 141"/>
          <p:cNvCxnSpPr/>
          <p:nvPr/>
        </p:nvCxnSpPr>
        <p:spPr>
          <a:xfrm>
            <a:off x="5735761" y="4234689"/>
            <a:ext cx="3497774"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pic>
        <p:nvPicPr>
          <p:cNvPr id="66" name="图片 22"/>
          <p:cNvPicPr>
            <a:picLocks noChangeAspect="1"/>
          </p:cNvPicPr>
          <p:nvPr/>
        </p:nvPicPr>
        <p:blipFill>
          <a:blip r:embed="rId7"/>
          <a:stretch>
            <a:fillRect/>
          </a:stretch>
        </p:blipFill>
        <p:spPr>
          <a:xfrm>
            <a:off x="8536576" y="4524884"/>
            <a:ext cx="1199515" cy="702310"/>
          </a:xfrm>
          <a:prstGeom prst="rect">
            <a:avLst/>
          </a:prstGeom>
        </p:spPr>
      </p:pic>
      <p:cxnSp>
        <p:nvCxnSpPr>
          <p:cNvPr id="67" name="直接箭头连接符 24"/>
          <p:cNvCxnSpPr/>
          <p:nvPr/>
        </p:nvCxnSpPr>
        <p:spPr>
          <a:xfrm>
            <a:off x="9235076" y="4249929"/>
            <a:ext cx="2540" cy="27749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25"/>
          <p:cNvSpPr txBox="1"/>
          <p:nvPr/>
        </p:nvSpPr>
        <p:spPr>
          <a:xfrm>
            <a:off x="8558532" y="5240228"/>
            <a:ext cx="1151890" cy="306705"/>
          </a:xfrm>
          <a:prstGeom prst="rect">
            <a:avLst/>
          </a:prstGeom>
          <a:noFill/>
        </p:spPr>
        <p:txBody>
          <a:bodyPr wrap="square" rtlCol="0">
            <a:spAutoFit/>
          </a:bodyPr>
          <a:lstStyle/>
          <a:p>
            <a:pPr algn="ctr"/>
            <a:r>
              <a:rPr lang="en-US" altLang="zh-CN" sz="1400" b="1"/>
              <a:t>Car</a:t>
            </a:r>
          </a:p>
        </p:txBody>
      </p:sp>
      <p:sp>
        <p:nvSpPr>
          <p:cNvPr id="69" name="文本框 152"/>
          <p:cNvSpPr txBox="1"/>
          <p:nvPr/>
        </p:nvSpPr>
        <p:spPr>
          <a:xfrm>
            <a:off x="7623671" y="4514850"/>
            <a:ext cx="857250" cy="434340"/>
          </a:xfrm>
          <a:prstGeom prst="rect">
            <a:avLst/>
          </a:prstGeom>
          <a:noFill/>
        </p:spPr>
        <p:txBody>
          <a:bodyPr wrap="square" rtlCol="0">
            <a:spAutoFit/>
          </a:bodyPr>
          <a:lstStyle/>
          <a:p>
            <a:r>
              <a:rPr lang="en-US" altLang="zh-CN" sz="2225" b="1"/>
              <a:t> </a:t>
            </a:r>
            <a:r>
              <a:rPr lang="en-US" altLang="zh-CN" sz="2225" b="1" dirty="0"/>
              <a:t>. . .</a:t>
            </a:r>
          </a:p>
        </p:txBody>
      </p:sp>
      <p:sp>
        <p:nvSpPr>
          <p:cNvPr id="63" name="文本框 39"/>
          <p:cNvSpPr txBox="1"/>
          <p:nvPr/>
        </p:nvSpPr>
        <p:spPr>
          <a:xfrm>
            <a:off x="9072356" y="3241727"/>
            <a:ext cx="2208530" cy="337185"/>
          </a:xfrm>
          <a:prstGeom prst="rect">
            <a:avLst/>
          </a:prstGeom>
          <a:noFill/>
          <a:ln w="28575" cmpd="sng">
            <a:solidFill>
              <a:srgbClr val="C00000"/>
            </a:solidFill>
            <a:prstDash val="solid"/>
          </a:ln>
        </p:spPr>
        <p:txBody>
          <a:bodyPr wrap="square" rtlCol="0">
            <a:spAutoFit/>
          </a:bodyPr>
          <a:lstStyle/>
          <a:p>
            <a:r>
              <a:rPr lang="en-US" altLang="zh-CN" sz="1600"/>
              <a:t>This is a car</a:t>
            </a:r>
          </a:p>
        </p:txBody>
      </p:sp>
      <p:sp>
        <p:nvSpPr>
          <p:cNvPr id="70" name="文本框 48"/>
          <p:cNvSpPr txBox="1"/>
          <p:nvPr/>
        </p:nvSpPr>
        <p:spPr>
          <a:xfrm rot="16200000">
            <a:off x="9774209" y="2832470"/>
            <a:ext cx="340995" cy="434340"/>
          </a:xfrm>
          <a:prstGeom prst="rect">
            <a:avLst/>
          </a:prstGeom>
          <a:noFill/>
        </p:spPr>
        <p:txBody>
          <a:bodyPr wrap="square" rtlCol="0">
            <a:spAutoFit/>
          </a:bodyPr>
          <a:lstStyle/>
          <a:p>
            <a:r>
              <a:rPr lang="en-US" altLang="zh-CN" sz="2225" b="1"/>
              <a:t>...</a:t>
            </a:r>
          </a:p>
        </p:txBody>
      </p:sp>
      <p:sp>
        <p:nvSpPr>
          <p:cNvPr id="71" name="文本框 126"/>
          <p:cNvSpPr txBox="1"/>
          <p:nvPr/>
        </p:nvSpPr>
        <p:spPr>
          <a:xfrm rot="16200000">
            <a:off x="8534689" y="2774050"/>
            <a:ext cx="523875" cy="434340"/>
          </a:xfrm>
          <a:prstGeom prst="rect">
            <a:avLst/>
          </a:prstGeom>
          <a:noFill/>
        </p:spPr>
        <p:txBody>
          <a:bodyPr wrap="square" rtlCol="0">
            <a:spAutoFit/>
          </a:bodyPr>
          <a:lstStyle/>
          <a:p>
            <a:r>
              <a:rPr lang="en-US" altLang="zh-CN" sz="2225" b="1"/>
              <a:t>. . .</a:t>
            </a:r>
          </a:p>
        </p:txBody>
      </p:sp>
      <p:cxnSp>
        <p:nvCxnSpPr>
          <p:cNvPr id="72" name="直接箭头连接符 136"/>
          <p:cNvCxnSpPr/>
          <p:nvPr/>
        </p:nvCxnSpPr>
        <p:spPr>
          <a:xfrm flipH="1">
            <a:off x="8658336" y="3426512"/>
            <a:ext cx="412750" cy="0"/>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11"/>
          <p:cNvSpPr txBox="1"/>
          <p:nvPr/>
        </p:nvSpPr>
        <p:spPr>
          <a:xfrm>
            <a:off x="9062017" y="2406679"/>
            <a:ext cx="2209165" cy="337185"/>
          </a:xfrm>
          <a:prstGeom prst="rect">
            <a:avLst/>
          </a:prstGeom>
          <a:noFill/>
          <a:ln w="28575" cmpd="sng">
            <a:solidFill>
              <a:srgbClr val="C00000"/>
            </a:solidFill>
            <a:prstDash val="solid"/>
          </a:ln>
        </p:spPr>
        <p:txBody>
          <a:bodyPr wrap="square" rtlCol="0">
            <a:spAutoFit/>
          </a:bodyPr>
          <a:lstStyle/>
          <a:p>
            <a:r>
              <a:rPr lang="en-US" altLang="zh-CN" sz="1600"/>
              <a:t>This is an airpane</a:t>
            </a:r>
          </a:p>
        </p:txBody>
      </p:sp>
      <p:cxnSp>
        <p:nvCxnSpPr>
          <p:cNvPr id="77" name="直接箭头连接符 88"/>
          <p:cNvCxnSpPr/>
          <p:nvPr/>
        </p:nvCxnSpPr>
        <p:spPr>
          <a:xfrm flipH="1">
            <a:off x="8649267" y="2585114"/>
            <a:ext cx="412750" cy="0"/>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83" name="Rectangle 82"/>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84" name="Rectangle 83"/>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85" name="Rectangle 84"/>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6"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Tree>
    <p:extLst>
      <p:ext uri="{BB962C8B-B14F-4D97-AF65-F5344CB8AC3E}">
        <p14:creationId xmlns:p14="http://schemas.microsoft.com/office/powerpoint/2010/main" val="11483919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36</a:t>
            </a:fld>
            <a:endParaRPr lang="en-US"/>
          </a:p>
        </p:txBody>
      </p:sp>
      <p:grpSp>
        <p:nvGrpSpPr>
          <p:cNvPr id="24" name="组合 23"/>
          <p:cNvGrpSpPr/>
          <p:nvPr/>
        </p:nvGrpSpPr>
        <p:grpSpPr>
          <a:xfrm>
            <a:off x="218440" y="-121285"/>
            <a:ext cx="490220" cy="6012180"/>
            <a:chOff x="344" y="-191"/>
            <a:chExt cx="772" cy="9468"/>
          </a:xfrm>
        </p:grpSpPr>
        <p:cxnSp>
          <p:nvCxnSpPr>
            <p:cNvPr id="363" name="直接箭头连接符 362"/>
            <p:cNvCxnSpPr/>
            <p:nvPr/>
          </p:nvCxnSpPr>
          <p:spPr>
            <a:xfrm flipV="1">
              <a:off x="1072" y="2847"/>
              <a:ext cx="0" cy="6430"/>
            </a:xfrm>
            <a:prstGeom prst="straightConnector1">
              <a:avLst/>
            </a:prstGeom>
            <a:ln w="25400">
              <a:solidFill>
                <a:srgbClr val="262626"/>
              </a:solidFill>
              <a:tailEnd type="stealth"/>
            </a:ln>
          </p:spPr>
          <p:style>
            <a:lnRef idx="1">
              <a:schemeClr val="accent1"/>
            </a:lnRef>
            <a:fillRef idx="0">
              <a:schemeClr val="accent1"/>
            </a:fillRef>
            <a:effectRef idx="0">
              <a:schemeClr val="accent1"/>
            </a:effectRef>
            <a:fontRef idx="minor">
              <a:schemeClr val="tx1"/>
            </a:fontRef>
          </p:style>
        </p:cxnSp>
        <p:sp>
          <p:nvSpPr>
            <p:cNvPr id="364" name="文本框 363"/>
            <p:cNvSpPr txBox="1"/>
            <p:nvPr/>
          </p:nvSpPr>
          <p:spPr>
            <a:xfrm rot="10800000">
              <a:off x="344" y="-191"/>
              <a:ext cx="772" cy="8025"/>
            </a:xfrm>
            <a:prstGeom prst="rect">
              <a:avLst/>
            </a:prstGeom>
            <a:noFill/>
          </p:spPr>
          <p:txBody>
            <a:bodyPr vert="eaVert" wrap="square" rtlCol="0">
              <a:spAutoFit/>
            </a:bodyPr>
            <a:lstStyle/>
            <a:p>
              <a:r>
                <a:rPr lang="en-US" altLang="zh-CN" sz="2000"/>
                <a:t>Feed-Forward Process</a:t>
              </a:r>
            </a:p>
          </p:txBody>
        </p:sp>
      </p:grpSp>
      <p:cxnSp>
        <p:nvCxnSpPr>
          <p:cNvPr id="41" name="直接箭头连接符 40"/>
          <p:cNvCxnSpPr/>
          <p:nvPr/>
        </p:nvCxnSpPr>
        <p:spPr>
          <a:xfrm flipV="1">
            <a:off x="2619375" y="5297805"/>
            <a:ext cx="0" cy="236855"/>
          </a:xfrm>
          <a:prstGeom prst="straightConnector1">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42" name="流程图: 手动操作 41"/>
          <p:cNvSpPr/>
          <p:nvPr/>
        </p:nvSpPr>
        <p:spPr>
          <a:xfrm flipV="1">
            <a:off x="944245" y="4265930"/>
            <a:ext cx="3429000" cy="93218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3" name="文本框 42"/>
          <p:cNvSpPr txBox="1"/>
          <p:nvPr/>
        </p:nvSpPr>
        <p:spPr>
          <a:xfrm>
            <a:off x="1675130" y="4486275"/>
            <a:ext cx="2430780" cy="645160"/>
          </a:xfrm>
          <a:prstGeom prst="rect">
            <a:avLst/>
          </a:prstGeom>
          <a:noFill/>
        </p:spPr>
        <p:txBody>
          <a:bodyPr wrap="square" rtlCol="0">
            <a:spAutoFit/>
          </a:bodyPr>
          <a:lstStyle/>
          <a:p>
            <a:r>
              <a:rPr lang="en-US" altLang="zh-CN">
                <a:solidFill>
                  <a:schemeClr val="bg1"/>
                </a:solidFill>
              </a:rPr>
              <a:t>Convolution and Pooling Layers</a:t>
            </a:r>
          </a:p>
        </p:txBody>
      </p:sp>
      <p:sp>
        <p:nvSpPr>
          <p:cNvPr id="53" name="矩形 52"/>
          <p:cNvSpPr/>
          <p:nvPr/>
        </p:nvSpPr>
        <p:spPr>
          <a:xfrm>
            <a:off x="1536700" y="3168015"/>
            <a:ext cx="2279015" cy="424815"/>
          </a:xfrm>
          <a:prstGeom prst="rect">
            <a:avLst/>
          </a:prstGeom>
          <a:gradFill>
            <a:gsLst>
              <a:gs pos="0">
                <a:srgbClr val="007BD3"/>
              </a:gs>
              <a:gs pos="100000">
                <a:srgbClr val="034373">
                  <a:alpha val="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131" name="组合 130"/>
          <p:cNvGrpSpPr/>
          <p:nvPr/>
        </p:nvGrpSpPr>
        <p:grpSpPr>
          <a:xfrm>
            <a:off x="1675130" y="3223260"/>
            <a:ext cx="1910715" cy="294640"/>
            <a:chOff x="6180" y="6527"/>
            <a:chExt cx="3123" cy="501"/>
          </a:xfrm>
        </p:grpSpPr>
        <p:sp>
          <p:nvSpPr>
            <p:cNvPr id="54" name="椭圆 53"/>
            <p:cNvSpPr/>
            <p:nvPr/>
          </p:nvSpPr>
          <p:spPr>
            <a:xfrm>
              <a:off x="6180"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5" name="椭圆 54"/>
            <p:cNvSpPr/>
            <p:nvPr/>
          </p:nvSpPr>
          <p:spPr>
            <a:xfrm>
              <a:off x="6923" y="6527"/>
              <a:ext cx="501" cy="5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6" name="椭圆 55"/>
            <p:cNvSpPr/>
            <p:nvPr/>
          </p:nvSpPr>
          <p:spPr>
            <a:xfrm>
              <a:off x="8802" y="6527"/>
              <a:ext cx="501" cy="50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cxnSp>
        <p:nvCxnSpPr>
          <p:cNvPr id="74" name="肘形连接符 73"/>
          <p:cNvCxnSpPr/>
          <p:nvPr/>
        </p:nvCxnSpPr>
        <p:spPr>
          <a:xfrm rot="16200000" flipV="1">
            <a:off x="1466215" y="2884170"/>
            <a:ext cx="408940" cy="299085"/>
          </a:xfrm>
          <a:prstGeom prst="bentConnector3">
            <a:avLst>
              <a:gd name="adj1" fmla="val 49928"/>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p:nvPr/>
        </p:nvCxnSpPr>
        <p:spPr>
          <a:xfrm rot="16200000" flipV="1">
            <a:off x="1990090" y="2957195"/>
            <a:ext cx="419735" cy="164465"/>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p:nvPr/>
        </p:nvCxnSpPr>
        <p:spPr>
          <a:xfrm rot="16200000">
            <a:off x="3286760" y="2967355"/>
            <a:ext cx="419735" cy="179070"/>
          </a:xfrm>
          <a:prstGeom prst="bentConnector3">
            <a:avLst>
              <a:gd name="adj1" fmla="val 49930"/>
            </a:avLst>
          </a:prstGeom>
          <a:ln>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rot="10800000">
            <a:off x="1266825" y="1396365"/>
            <a:ext cx="675005" cy="1443355"/>
          </a:xfrm>
          <a:prstGeom prst="rect">
            <a:avLst/>
          </a:prstGeom>
          <a:noFill/>
        </p:spPr>
        <p:txBody>
          <a:bodyPr vert="eaVert" wrap="square" rtlCol="0">
            <a:spAutoFit/>
          </a:bodyPr>
          <a:lstStyle/>
          <a:p>
            <a:r>
              <a:rPr lang="en-US" altLang="zh-CN" sz="1600"/>
              <a:t>Back-</a:t>
            </a:r>
          </a:p>
          <a:p>
            <a:r>
              <a:rPr lang="en-US" altLang="zh-CN" sz="1600"/>
              <a:t>graound</a:t>
            </a:r>
          </a:p>
        </p:txBody>
      </p:sp>
      <p:sp>
        <p:nvSpPr>
          <p:cNvPr id="80" name="文本框 79"/>
          <p:cNvSpPr txBox="1"/>
          <p:nvPr/>
        </p:nvSpPr>
        <p:spPr>
          <a:xfrm rot="10800000">
            <a:off x="1930400" y="1889760"/>
            <a:ext cx="428625" cy="949960"/>
          </a:xfrm>
          <a:prstGeom prst="rect">
            <a:avLst/>
          </a:prstGeom>
          <a:noFill/>
        </p:spPr>
        <p:txBody>
          <a:bodyPr vert="eaVert" wrap="square" rtlCol="0">
            <a:spAutoFit/>
          </a:bodyPr>
          <a:lstStyle/>
          <a:p>
            <a:r>
              <a:rPr lang="en-US" altLang="zh-CN" sz="1600"/>
              <a:t>Airplane</a:t>
            </a:r>
          </a:p>
        </p:txBody>
      </p:sp>
      <p:sp>
        <p:nvSpPr>
          <p:cNvPr id="81" name="文本框 80"/>
          <p:cNvSpPr txBox="1"/>
          <p:nvPr/>
        </p:nvSpPr>
        <p:spPr>
          <a:xfrm rot="10800000">
            <a:off x="3392170" y="1879600"/>
            <a:ext cx="428625" cy="949960"/>
          </a:xfrm>
          <a:prstGeom prst="rect">
            <a:avLst/>
          </a:prstGeom>
          <a:noFill/>
        </p:spPr>
        <p:txBody>
          <a:bodyPr vert="eaVert" wrap="square" rtlCol="0">
            <a:spAutoFit/>
          </a:bodyPr>
          <a:lstStyle/>
          <a:p>
            <a:r>
              <a:rPr lang="en-US" altLang="zh-CN" sz="1600"/>
              <a:t>Car</a:t>
            </a:r>
          </a:p>
        </p:txBody>
      </p:sp>
      <p:sp>
        <p:nvSpPr>
          <p:cNvPr id="414" name="文本框 413"/>
          <p:cNvSpPr txBox="1"/>
          <p:nvPr/>
        </p:nvSpPr>
        <p:spPr>
          <a:xfrm>
            <a:off x="2499360" y="2268855"/>
            <a:ext cx="354330" cy="434340"/>
          </a:xfrm>
          <a:prstGeom prst="rect">
            <a:avLst/>
          </a:prstGeom>
          <a:noFill/>
        </p:spPr>
        <p:txBody>
          <a:bodyPr wrap="square" rtlCol="0">
            <a:spAutoFit/>
          </a:bodyPr>
          <a:lstStyle/>
          <a:p>
            <a:r>
              <a:rPr lang="en-US" altLang="zh-CN" sz="2225" b="1"/>
              <a:t>...</a:t>
            </a:r>
          </a:p>
        </p:txBody>
      </p:sp>
      <p:sp>
        <p:nvSpPr>
          <p:cNvPr id="32" name="文本框 31"/>
          <p:cNvSpPr txBox="1"/>
          <p:nvPr/>
        </p:nvSpPr>
        <p:spPr>
          <a:xfrm>
            <a:off x="2995295" y="5568950"/>
            <a:ext cx="1406525" cy="645160"/>
          </a:xfrm>
          <a:prstGeom prst="rect">
            <a:avLst/>
          </a:prstGeom>
          <a:noFill/>
        </p:spPr>
        <p:txBody>
          <a:bodyPr wrap="square" rtlCol="0">
            <a:spAutoFit/>
          </a:bodyPr>
          <a:lstStyle/>
          <a:p>
            <a:pPr algn="ctr"/>
            <a:r>
              <a:rPr lang="en-US" altLang="zh-CN" b="1"/>
              <a:t>Input </a:t>
            </a:r>
          </a:p>
          <a:p>
            <a:pPr algn="ctr"/>
            <a:r>
              <a:rPr lang="en-US" altLang="zh-CN" b="1"/>
              <a:t>Image</a:t>
            </a:r>
          </a:p>
        </p:txBody>
      </p:sp>
      <p:sp>
        <p:nvSpPr>
          <p:cNvPr id="8" name="矩形 7"/>
          <p:cNvSpPr/>
          <p:nvPr/>
        </p:nvSpPr>
        <p:spPr>
          <a:xfrm>
            <a:off x="3296285" y="1828800"/>
            <a:ext cx="575945" cy="1014095"/>
          </a:xfrm>
          <a:prstGeom prst="rect">
            <a:avLst/>
          </a:prstGeom>
          <a:noFill/>
          <a:ln w="28575"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cxnSp>
        <p:nvCxnSpPr>
          <p:cNvPr id="9" name="直接箭头连接符 8"/>
          <p:cNvCxnSpPr>
            <a:endCxn id="10" idx="1"/>
          </p:cNvCxnSpPr>
          <p:nvPr/>
        </p:nvCxnSpPr>
        <p:spPr>
          <a:xfrm>
            <a:off x="3881688" y="1995055"/>
            <a:ext cx="644824" cy="233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526512" y="1828800"/>
            <a:ext cx="1449705" cy="337185"/>
          </a:xfrm>
          <a:prstGeom prst="rect">
            <a:avLst/>
          </a:prstGeom>
          <a:noFill/>
          <a:ln w="28575" cmpd="sng">
            <a:solidFill>
              <a:schemeClr val="accent5"/>
            </a:solidFill>
            <a:prstDash val="solid"/>
          </a:ln>
        </p:spPr>
        <p:txBody>
          <a:bodyPr wrap="square" rtlCol="0">
            <a:spAutoFit/>
          </a:bodyPr>
          <a:lstStyle/>
          <a:p>
            <a:r>
              <a:rPr lang="en-US" altLang="zh-CN" sz="1600"/>
              <a:t>This is a </a:t>
            </a:r>
            <a:r>
              <a:rPr lang="en-US" sz="1600"/>
              <a:t>Car</a:t>
            </a:r>
          </a:p>
        </p:txBody>
      </p:sp>
      <p:sp>
        <p:nvSpPr>
          <p:cNvPr id="46" name="文本框 45"/>
          <p:cNvSpPr txBox="1"/>
          <p:nvPr/>
        </p:nvSpPr>
        <p:spPr>
          <a:xfrm flipV="1">
            <a:off x="927735" y="2597785"/>
            <a:ext cx="459740" cy="1163320"/>
          </a:xfrm>
          <a:prstGeom prst="rect">
            <a:avLst/>
          </a:prstGeom>
          <a:noFill/>
        </p:spPr>
        <p:txBody>
          <a:bodyPr vert="eaVert" wrap="square" rtlCol="0">
            <a:spAutoFit/>
          </a:bodyPr>
          <a:lstStyle/>
          <a:p>
            <a:r>
              <a:rPr lang="en-US" altLang="zh-CN"/>
              <a:t>Prediction</a:t>
            </a:r>
          </a:p>
        </p:txBody>
      </p:sp>
      <p:sp>
        <p:nvSpPr>
          <p:cNvPr id="78" name="文本框 77"/>
          <p:cNvSpPr txBox="1"/>
          <p:nvPr/>
        </p:nvSpPr>
        <p:spPr>
          <a:xfrm>
            <a:off x="6517997" y="1691640"/>
            <a:ext cx="1599565" cy="1476375"/>
          </a:xfrm>
          <a:prstGeom prst="rect">
            <a:avLst/>
          </a:prstGeom>
          <a:noFill/>
          <a:ln w="28575" cmpd="sng">
            <a:solidFill>
              <a:srgbClr val="7030A0"/>
            </a:solidFill>
            <a:prstDash val="solid"/>
          </a:ln>
        </p:spPr>
        <p:txBody>
          <a:bodyPr wrap="square" rtlCol="0">
            <a:spAutoFit/>
          </a:bodyPr>
          <a:lstStyle/>
          <a:p>
            <a:pPr algn="ctr"/>
            <a:r>
              <a:rPr lang="en-US" altLang="zh-CN"/>
              <a:t>Prediction Error Encoding</a:t>
            </a:r>
          </a:p>
          <a:p>
            <a:pPr algn="ctr"/>
            <a:r>
              <a:rPr lang="en-US" altLang="zh-CN"/>
              <a:t>(Loss Function)</a:t>
            </a:r>
          </a:p>
        </p:txBody>
      </p:sp>
      <p:cxnSp>
        <p:nvCxnSpPr>
          <p:cNvPr id="129" name="肘形连接符 128"/>
          <p:cNvCxnSpPr/>
          <p:nvPr/>
        </p:nvCxnSpPr>
        <p:spPr>
          <a:xfrm>
            <a:off x="5970522" y="1995055"/>
            <a:ext cx="567690" cy="3175"/>
          </a:xfrm>
          <a:prstGeom prst="bentConnector2">
            <a:avLst/>
          </a:prstGeom>
          <a:ln w="25400" cmpd="sng">
            <a:solidFill>
              <a:schemeClr val="accent5"/>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1635125" y="4104005"/>
            <a:ext cx="1995805" cy="85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38" name="梯形 137"/>
          <p:cNvSpPr/>
          <p:nvPr/>
        </p:nvSpPr>
        <p:spPr>
          <a:xfrm>
            <a:off x="1635125" y="3666490"/>
            <a:ext cx="1967865" cy="372110"/>
          </a:xfrm>
          <a:prstGeom prst="trapezoid">
            <a:avLst>
              <a:gd name="adj" fmla="val 4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5"/>
          </a:p>
        </p:txBody>
      </p:sp>
      <p:sp>
        <p:nvSpPr>
          <p:cNvPr id="143" name="文本框 142"/>
          <p:cNvSpPr txBox="1"/>
          <p:nvPr/>
        </p:nvSpPr>
        <p:spPr>
          <a:xfrm>
            <a:off x="3586480" y="3848735"/>
            <a:ext cx="949960" cy="380365"/>
          </a:xfrm>
          <a:prstGeom prst="rect">
            <a:avLst/>
          </a:prstGeom>
          <a:noFill/>
        </p:spPr>
        <p:txBody>
          <a:bodyPr wrap="square" rtlCol="0">
            <a:spAutoFit/>
          </a:bodyPr>
          <a:lstStyle/>
          <a:p>
            <a:r>
              <a:rPr lang="en-US" altLang="zh-CN" sz="1875">
                <a:latin typeface="Courgette" panose="02000603070400060004" charset="0"/>
                <a:cs typeface="Courgette" panose="02000603070400060004" charset="0"/>
              </a:rPr>
              <a:t>layer l</a:t>
            </a:r>
          </a:p>
        </p:txBody>
      </p:sp>
      <p:pic>
        <p:nvPicPr>
          <p:cNvPr id="14" name="图片 13" descr="imadrid_static_street_p9110480"/>
          <p:cNvPicPr>
            <a:picLocks noChangeAspect="1"/>
          </p:cNvPicPr>
          <p:nvPr/>
        </p:nvPicPr>
        <p:blipFill>
          <a:blip r:embed="rId4"/>
          <a:stretch>
            <a:fillRect/>
          </a:stretch>
        </p:blipFill>
        <p:spPr>
          <a:xfrm>
            <a:off x="1941830" y="5572760"/>
            <a:ext cx="1199515" cy="702310"/>
          </a:xfrm>
          <a:prstGeom prst="rect">
            <a:avLst/>
          </a:prstGeom>
        </p:spPr>
      </p:pic>
      <p:sp>
        <p:nvSpPr>
          <p:cNvPr id="44" name="圆角矩形 87"/>
          <p:cNvSpPr/>
          <p:nvPr/>
        </p:nvSpPr>
        <p:spPr>
          <a:xfrm>
            <a:off x="944245" y="1764319"/>
            <a:ext cx="3429635" cy="2749896"/>
          </a:xfrm>
          <a:prstGeom prst="roundRect">
            <a:avLst/>
          </a:prstGeom>
          <a:solidFill>
            <a:schemeClr val="accent1">
              <a:lumMod val="20000"/>
              <a:lumOff val="80000"/>
              <a:alpha val="2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grpSp>
        <p:nvGrpSpPr>
          <p:cNvPr id="51" name="Group 50"/>
          <p:cNvGrpSpPr/>
          <p:nvPr/>
        </p:nvGrpSpPr>
        <p:grpSpPr>
          <a:xfrm>
            <a:off x="8644822" y="1497302"/>
            <a:ext cx="3163570" cy="2568575"/>
            <a:chOff x="8644822" y="1497302"/>
            <a:chExt cx="3163570" cy="2568575"/>
          </a:xfrm>
        </p:grpSpPr>
        <p:sp>
          <p:nvSpPr>
            <p:cNvPr id="52" name="圆角矩形 44"/>
            <p:cNvSpPr/>
            <p:nvPr/>
          </p:nvSpPr>
          <p:spPr>
            <a:xfrm>
              <a:off x="8644822" y="1687484"/>
              <a:ext cx="3163570" cy="2188210"/>
            </a:xfrm>
            <a:prstGeom prst="roundRect">
              <a:avLst/>
            </a:prstGeom>
            <a:solidFill>
              <a:srgbClr val="C00000">
                <a:alpha val="2000"/>
              </a:srgbClr>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57" name="文本框 46"/>
            <p:cNvSpPr txBox="1"/>
            <p:nvPr/>
          </p:nvSpPr>
          <p:spPr>
            <a:xfrm flipV="1">
              <a:off x="11290589" y="1497302"/>
              <a:ext cx="459740" cy="2568575"/>
            </a:xfrm>
            <a:prstGeom prst="rect">
              <a:avLst/>
            </a:prstGeom>
            <a:noFill/>
          </p:spPr>
          <p:txBody>
            <a:bodyPr vert="eaVert" wrap="square" rtlCol="0">
              <a:spAutoFit/>
            </a:bodyPr>
            <a:lstStyle/>
            <a:p>
              <a:pPr algn="ctr"/>
              <a:r>
                <a:rPr lang="en-US" altLang="zh-CN"/>
                <a:t>Unexpected stimuli</a:t>
              </a:r>
            </a:p>
          </p:txBody>
        </p:sp>
      </p:grpSp>
      <p:sp>
        <p:nvSpPr>
          <p:cNvPr id="58" name="文本框 10"/>
          <p:cNvSpPr txBox="1"/>
          <p:nvPr/>
        </p:nvSpPr>
        <p:spPr>
          <a:xfrm>
            <a:off x="9069014" y="1807845"/>
            <a:ext cx="2208530" cy="337185"/>
          </a:xfrm>
          <a:prstGeom prst="rect">
            <a:avLst/>
          </a:prstGeom>
          <a:noFill/>
          <a:ln w="28575" cmpd="sng">
            <a:solidFill>
              <a:srgbClr val="C00000"/>
            </a:solidFill>
            <a:prstDash val="solid"/>
          </a:ln>
        </p:spPr>
        <p:txBody>
          <a:bodyPr wrap="square" rtlCol="0">
            <a:spAutoFit/>
          </a:bodyPr>
          <a:lstStyle/>
          <a:p>
            <a:r>
              <a:rPr lang="en-US" altLang="zh-CN" sz="1600"/>
              <a:t>This is background</a:t>
            </a:r>
          </a:p>
        </p:txBody>
      </p:sp>
      <p:cxnSp>
        <p:nvCxnSpPr>
          <p:cNvPr id="59" name="直接箭头连接符 85"/>
          <p:cNvCxnSpPr/>
          <p:nvPr/>
        </p:nvCxnSpPr>
        <p:spPr>
          <a:xfrm flipH="1">
            <a:off x="8655629" y="1986280"/>
            <a:ext cx="413385" cy="0"/>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127"/>
          <p:cNvCxnSpPr/>
          <p:nvPr/>
        </p:nvCxnSpPr>
        <p:spPr>
          <a:xfrm flipH="1" flipV="1">
            <a:off x="8117563" y="2449369"/>
            <a:ext cx="538066" cy="288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下箭头 138"/>
          <p:cNvSpPr/>
          <p:nvPr/>
        </p:nvSpPr>
        <p:spPr>
          <a:xfrm>
            <a:off x="7145146" y="3168015"/>
            <a:ext cx="349885" cy="1030747"/>
          </a:xfrm>
          <a:prstGeom prst="downArrow">
            <a:avLst>
              <a:gd name="adj1" fmla="val 21598"/>
              <a:gd name="adj2" fmla="val 53995"/>
            </a:avLst>
          </a:prstGeom>
          <a:solidFill>
            <a:srgbClr val="7030A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25"/>
          </a:p>
        </p:txBody>
      </p:sp>
      <p:sp>
        <p:nvSpPr>
          <p:cNvPr id="45" name="文本框 140"/>
          <p:cNvSpPr txBox="1"/>
          <p:nvPr/>
        </p:nvSpPr>
        <p:spPr>
          <a:xfrm flipV="1">
            <a:off x="7398548" y="3056890"/>
            <a:ext cx="430887" cy="1130935"/>
          </a:xfrm>
          <a:prstGeom prst="rect">
            <a:avLst/>
          </a:prstGeom>
          <a:noFill/>
        </p:spPr>
        <p:txBody>
          <a:bodyPr vert="eaVert" wrap="square" rtlCol="0">
            <a:spAutoFit/>
          </a:bodyPr>
          <a:lstStyle/>
          <a:p>
            <a:pPr algn="ctr"/>
            <a:r>
              <a:rPr lang="en-US" altLang="zh-CN" sz="1600" smtClean="0">
                <a:latin typeface="Courgette" panose="02000603070400060004" charset="0"/>
                <a:cs typeface="Courgette" panose="02000603070400060004" charset="0"/>
              </a:rPr>
              <a:t>Gradients</a:t>
            </a:r>
            <a:endParaRPr lang="en-US" altLang="zh-CN" sz="1600" dirty="0">
              <a:latin typeface="Courgette" panose="02000603070400060004" charset="0"/>
              <a:cs typeface="Courgette" panose="02000603070400060004" charset="0"/>
            </a:endParaRPr>
          </a:p>
        </p:txBody>
      </p:sp>
      <p:cxnSp>
        <p:nvCxnSpPr>
          <p:cNvPr id="47" name="直接箭头连接符 151"/>
          <p:cNvCxnSpPr/>
          <p:nvPr/>
        </p:nvCxnSpPr>
        <p:spPr>
          <a:xfrm>
            <a:off x="5735669" y="4234689"/>
            <a:ext cx="3175" cy="28257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8" name="图片 12" descr="image"/>
          <p:cNvPicPr>
            <a:picLocks noChangeAspect="1"/>
          </p:cNvPicPr>
          <p:nvPr>
            <p:custDataLst>
              <p:tags r:id="rId1"/>
            </p:custDataLst>
          </p:nvPr>
        </p:nvPicPr>
        <p:blipFill>
          <a:blip r:embed="rId5"/>
          <a:stretch>
            <a:fillRect/>
          </a:stretch>
        </p:blipFill>
        <p:spPr>
          <a:xfrm>
            <a:off x="4890484" y="4524884"/>
            <a:ext cx="1198880" cy="702310"/>
          </a:xfrm>
          <a:prstGeom prst="rect">
            <a:avLst/>
          </a:prstGeom>
        </p:spPr>
      </p:pic>
      <p:sp>
        <p:nvSpPr>
          <p:cNvPr id="49" name="文本框 26"/>
          <p:cNvSpPr txBox="1"/>
          <p:nvPr/>
        </p:nvSpPr>
        <p:spPr>
          <a:xfrm>
            <a:off x="10562522" y="4486275"/>
            <a:ext cx="1245870" cy="922020"/>
          </a:xfrm>
          <a:prstGeom prst="rect">
            <a:avLst/>
          </a:prstGeom>
          <a:noFill/>
        </p:spPr>
        <p:txBody>
          <a:bodyPr wrap="square" rtlCol="0">
            <a:spAutoFit/>
          </a:bodyPr>
          <a:lstStyle/>
          <a:p>
            <a:pPr algn="ctr"/>
            <a:r>
              <a:rPr lang="en-US" altLang="zh-CN" b="1"/>
              <a:t>Pseudo</a:t>
            </a:r>
          </a:p>
          <a:p>
            <a:pPr algn="ctr"/>
            <a:r>
              <a:rPr lang="en-US" altLang="zh-CN" b="1"/>
              <a:t>Saliency</a:t>
            </a:r>
          </a:p>
          <a:p>
            <a:pPr algn="ctr"/>
            <a:r>
              <a:rPr lang="en-US" altLang="zh-CN" b="1"/>
              <a:t>Maps</a:t>
            </a:r>
          </a:p>
        </p:txBody>
      </p:sp>
      <p:pic>
        <p:nvPicPr>
          <p:cNvPr id="50" name="图片 14"/>
          <p:cNvPicPr>
            <a:picLocks noChangeAspect="1"/>
          </p:cNvPicPr>
          <p:nvPr/>
        </p:nvPicPr>
        <p:blipFill>
          <a:blip r:embed="rId6"/>
          <a:stretch>
            <a:fillRect/>
          </a:stretch>
        </p:blipFill>
        <p:spPr>
          <a:xfrm>
            <a:off x="6242174" y="4534925"/>
            <a:ext cx="1198880" cy="702310"/>
          </a:xfrm>
          <a:prstGeom prst="rect">
            <a:avLst/>
          </a:prstGeom>
        </p:spPr>
      </p:pic>
      <p:cxnSp>
        <p:nvCxnSpPr>
          <p:cNvPr id="61" name="直接箭头连接符 20"/>
          <p:cNvCxnSpPr/>
          <p:nvPr/>
        </p:nvCxnSpPr>
        <p:spPr>
          <a:xfrm>
            <a:off x="6834366" y="4234689"/>
            <a:ext cx="9153" cy="30277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21"/>
          <p:cNvSpPr txBox="1"/>
          <p:nvPr/>
        </p:nvSpPr>
        <p:spPr>
          <a:xfrm>
            <a:off x="6266304" y="5237235"/>
            <a:ext cx="1151890" cy="306705"/>
          </a:xfrm>
          <a:prstGeom prst="rect">
            <a:avLst/>
          </a:prstGeom>
          <a:noFill/>
        </p:spPr>
        <p:txBody>
          <a:bodyPr wrap="square" rtlCol="0">
            <a:spAutoFit/>
          </a:bodyPr>
          <a:lstStyle/>
          <a:p>
            <a:pPr algn="ctr"/>
            <a:r>
              <a:rPr lang="en-US" altLang="zh-CN" sz="1400" b="1"/>
              <a:t>Airplane</a:t>
            </a:r>
          </a:p>
        </p:txBody>
      </p:sp>
      <p:sp>
        <p:nvSpPr>
          <p:cNvPr id="64" name="文本框 21"/>
          <p:cNvSpPr txBox="1"/>
          <p:nvPr/>
        </p:nvSpPr>
        <p:spPr>
          <a:xfrm>
            <a:off x="4836795" y="5247435"/>
            <a:ext cx="1328974" cy="307777"/>
          </a:xfrm>
          <a:prstGeom prst="rect">
            <a:avLst/>
          </a:prstGeom>
          <a:noFill/>
        </p:spPr>
        <p:txBody>
          <a:bodyPr wrap="square" rtlCol="0">
            <a:spAutoFit/>
          </a:bodyPr>
          <a:lstStyle/>
          <a:p>
            <a:pPr algn="ctr"/>
            <a:r>
              <a:rPr lang="en-US" altLang="zh-CN" sz="1400" b="1" dirty="0" smtClean="0"/>
              <a:t>Background</a:t>
            </a:r>
            <a:endParaRPr lang="en-US" altLang="zh-CN" sz="1400" b="1" dirty="0"/>
          </a:p>
        </p:txBody>
      </p:sp>
      <p:cxnSp>
        <p:nvCxnSpPr>
          <p:cNvPr id="65" name="直接连接符 141"/>
          <p:cNvCxnSpPr/>
          <p:nvPr/>
        </p:nvCxnSpPr>
        <p:spPr>
          <a:xfrm>
            <a:off x="5735761" y="4234689"/>
            <a:ext cx="3497774"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pic>
        <p:nvPicPr>
          <p:cNvPr id="66" name="图片 22"/>
          <p:cNvPicPr>
            <a:picLocks noChangeAspect="1"/>
          </p:cNvPicPr>
          <p:nvPr/>
        </p:nvPicPr>
        <p:blipFill>
          <a:blip r:embed="rId7"/>
          <a:stretch>
            <a:fillRect/>
          </a:stretch>
        </p:blipFill>
        <p:spPr>
          <a:xfrm>
            <a:off x="8536576" y="4524884"/>
            <a:ext cx="1199515" cy="702310"/>
          </a:xfrm>
          <a:prstGeom prst="rect">
            <a:avLst/>
          </a:prstGeom>
        </p:spPr>
      </p:pic>
      <p:cxnSp>
        <p:nvCxnSpPr>
          <p:cNvPr id="67" name="直接箭头连接符 24"/>
          <p:cNvCxnSpPr/>
          <p:nvPr/>
        </p:nvCxnSpPr>
        <p:spPr>
          <a:xfrm>
            <a:off x="9235076" y="4249929"/>
            <a:ext cx="2540" cy="27749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25"/>
          <p:cNvSpPr txBox="1"/>
          <p:nvPr/>
        </p:nvSpPr>
        <p:spPr>
          <a:xfrm>
            <a:off x="8558532" y="5240228"/>
            <a:ext cx="1151890" cy="306705"/>
          </a:xfrm>
          <a:prstGeom prst="rect">
            <a:avLst/>
          </a:prstGeom>
          <a:noFill/>
        </p:spPr>
        <p:txBody>
          <a:bodyPr wrap="square" rtlCol="0">
            <a:spAutoFit/>
          </a:bodyPr>
          <a:lstStyle/>
          <a:p>
            <a:pPr algn="ctr"/>
            <a:r>
              <a:rPr lang="en-US" altLang="zh-CN" sz="1400" b="1"/>
              <a:t>Car</a:t>
            </a:r>
          </a:p>
        </p:txBody>
      </p:sp>
      <p:sp>
        <p:nvSpPr>
          <p:cNvPr id="69" name="文本框 152"/>
          <p:cNvSpPr txBox="1"/>
          <p:nvPr/>
        </p:nvSpPr>
        <p:spPr>
          <a:xfrm>
            <a:off x="7623671" y="4514850"/>
            <a:ext cx="857250" cy="434340"/>
          </a:xfrm>
          <a:prstGeom prst="rect">
            <a:avLst/>
          </a:prstGeom>
          <a:noFill/>
        </p:spPr>
        <p:txBody>
          <a:bodyPr wrap="square" rtlCol="0">
            <a:spAutoFit/>
          </a:bodyPr>
          <a:lstStyle/>
          <a:p>
            <a:r>
              <a:rPr lang="en-US" altLang="zh-CN" sz="2225" b="1"/>
              <a:t> </a:t>
            </a:r>
            <a:r>
              <a:rPr lang="en-US" altLang="zh-CN" sz="2225" b="1" dirty="0"/>
              <a:t>. . .</a:t>
            </a:r>
          </a:p>
        </p:txBody>
      </p:sp>
      <p:sp>
        <p:nvSpPr>
          <p:cNvPr id="63" name="文本框 39"/>
          <p:cNvSpPr txBox="1"/>
          <p:nvPr/>
        </p:nvSpPr>
        <p:spPr>
          <a:xfrm>
            <a:off x="9072356" y="3241727"/>
            <a:ext cx="2208530" cy="337185"/>
          </a:xfrm>
          <a:prstGeom prst="rect">
            <a:avLst/>
          </a:prstGeom>
          <a:noFill/>
          <a:ln w="28575" cmpd="sng">
            <a:solidFill>
              <a:srgbClr val="C00000"/>
            </a:solidFill>
            <a:prstDash val="solid"/>
          </a:ln>
        </p:spPr>
        <p:txBody>
          <a:bodyPr wrap="square" rtlCol="0">
            <a:spAutoFit/>
          </a:bodyPr>
          <a:lstStyle/>
          <a:p>
            <a:r>
              <a:rPr lang="en-US" altLang="zh-CN" sz="1600"/>
              <a:t>This is a car</a:t>
            </a:r>
          </a:p>
        </p:txBody>
      </p:sp>
      <p:sp>
        <p:nvSpPr>
          <p:cNvPr id="70" name="文本框 48"/>
          <p:cNvSpPr txBox="1"/>
          <p:nvPr/>
        </p:nvSpPr>
        <p:spPr>
          <a:xfrm rot="16200000">
            <a:off x="9774209" y="2832470"/>
            <a:ext cx="340995" cy="434340"/>
          </a:xfrm>
          <a:prstGeom prst="rect">
            <a:avLst/>
          </a:prstGeom>
          <a:noFill/>
        </p:spPr>
        <p:txBody>
          <a:bodyPr wrap="square" rtlCol="0">
            <a:spAutoFit/>
          </a:bodyPr>
          <a:lstStyle/>
          <a:p>
            <a:r>
              <a:rPr lang="en-US" altLang="zh-CN" sz="2225" b="1"/>
              <a:t>...</a:t>
            </a:r>
          </a:p>
        </p:txBody>
      </p:sp>
      <p:sp>
        <p:nvSpPr>
          <p:cNvPr id="71" name="文本框 126"/>
          <p:cNvSpPr txBox="1"/>
          <p:nvPr/>
        </p:nvSpPr>
        <p:spPr>
          <a:xfrm rot="16200000">
            <a:off x="8534689" y="2774050"/>
            <a:ext cx="523875" cy="434340"/>
          </a:xfrm>
          <a:prstGeom prst="rect">
            <a:avLst/>
          </a:prstGeom>
          <a:noFill/>
        </p:spPr>
        <p:txBody>
          <a:bodyPr wrap="square" rtlCol="0">
            <a:spAutoFit/>
          </a:bodyPr>
          <a:lstStyle/>
          <a:p>
            <a:r>
              <a:rPr lang="en-US" altLang="zh-CN" sz="2225" b="1"/>
              <a:t>. . .</a:t>
            </a:r>
          </a:p>
        </p:txBody>
      </p:sp>
      <p:cxnSp>
        <p:nvCxnSpPr>
          <p:cNvPr id="72" name="直接箭头连接符 136"/>
          <p:cNvCxnSpPr/>
          <p:nvPr/>
        </p:nvCxnSpPr>
        <p:spPr>
          <a:xfrm flipH="1">
            <a:off x="8658336" y="3426512"/>
            <a:ext cx="412750" cy="0"/>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11"/>
          <p:cNvSpPr txBox="1"/>
          <p:nvPr/>
        </p:nvSpPr>
        <p:spPr>
          <a:xfrm>
            <a:off x="9062017" y="2406679"/>
            <a:ext cx="2209165" cy="337185"/>
          </a:xfrm>
          <a:prstGeom prst="rect">
            <a:avLst/>
          </a:prstGeom>
          <a:noFill/>
          <a:ln w="28575" cmpd="sng">
            <a:solidFill>
              <a:srgbClr val="C00000"/>
            </a:solidFill>
            <a:prstDash val="solid"/>
          </a:ln>
        </p:spPr>
        <p:txBody>
          <a:bodyPr wrap="square" rtlCol="0">
            <a:spAutoFit/>
          </a:bodyPr>
          <a:lstStyle/>
          <a:p>
            <a:r>
              <a:rPr lang="en-US" altLang="zh-CN" sz="1600"/>
              <a:t>This is an airpane</a:t>
            </a:r>
          </a:p>
        </p:txBody>
      </p:sp>
      <p:cxnSp>
        <p:nvCxnSpPr>
          <p:cNvPr id="77" name="直接箭头连接符 88"/>
          <p:cNvCxnSpPr/>
          <p:nvPr/>
        </p:nvCxnSpPr>
        <p:spPr>
          <a:xfrm flipH="1">
            <a:off x="8649267" y="2585114"/>
            <a:ext cx="412750" cy="0"/>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83" name="Rectangle 82"/>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84" name="Rectangle 83"/>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85" name="Rectangle 84"/>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6" name="Rectangle 8"/>
          <p:cNvSpPr/>
          <p:nvPr/>
        </p:nvSpPr>
        <p:spPr>
          <a:xfrm>
            <a:off x="5752407" y="836633"/>
            <a:ext cx="6209607"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ectangle 8"/>
          <p:cNvSpPr/>
          <p:nvPr/>
        </p:nvSpPr>
        <p:spPr>
          <a:xfrm>
            <a:off x="285884" y="802455"/>
            <a:ext cx="259001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Expectancy-Mismatch</a:t>
            </a:r>
            <a:endParaRPr lang="en-US" sz="3000" dirty="0">
              <a:latin typeface="+mj-lt"/>
              <a:cs typeface="+mj-lt"/>
            </a:endParaRPr>
          </a:p>
        </p:txBody>
      </p:sp>
      <p:sp>
        <p:nvSpPr>
          <p:cNvPr id="89" name="左大括号 159"/>
          <p:cNvSpPr/>
          <p:nvPr/>
        </p:nvSpPr>
        <p:spPr>
          <a:xfrm rot="16200000">
            <a:off x="7188957" y="3178687"/>
            <a:ext cx="253365" cy="5195815"/>
          </a:xfrm>
          <a:prstGeom prst="leftBrace">
            <a:avLst>
              <a:gd name="adj1" fmla="val 94394"/>
              <a:gd name="adj2" fmla="val 50235"/>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75"/>
          </a:p>
        </p:txBody>
      </p:sp>
      <p:sp>
        <p:nvSpPr>
          <p:cNvPr id="3" name="Rounded Rectangle 2"/>
          <p:cNvSpPr/>
          <p:nvPr/>
        </p:nvSpPr>
        <p:spPr>
          <a:xfrm>
            <a:off x="4777263" y="5973718"/>
            <a:ext cx="5076752" cy="792178"/>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smtClean="0"/>
              <a:t>1000 possible pseudo-saliency maps for classification networks or 21 maps for detection networks</a:t>
            </a:r>
            <a:endParaRPr lang="en-US" sz="1400" dirty="0"/>
          </a:p>
        </p:txBody>
      </p:sp>
    </p:spTree>
    <p:extLst>
      <p:ext uri="{BB962C8B-B14F-4D97-AF65-F5344CB8AC3E}">
        <p14:creationId xmlns:p14="http://schemas.microsoft.com/office/powerpoint/2010/main" val="6291894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37</a:t>
            </a:fld>
            <a:endParaRPr lang="en-US"/>
          </a:p>
        </p:txBody>
      </p:sp>
      <p:pic>
        <p:nvPicPr>
          <p:cNvPr id="8" name="图片 7" descr="ConflictingFeatureGeneration"/>
          <p:cNvPicPr>
            <a:picLocks noChangeAspect="1"/>
          </p:cNvPicPr>
          <p:nvPr>
            <p:custDataLst>
              <p:tags r:id="rId1"/>
            </p:custDataLst>
          </p:nvPr>
        </p:nvPicPr>
        <p:blipFill>
          <a:blip r:embed="rId7"/>
          <a:srcRect r="41145"/>
          <a:stretch>
            <a:fillRect/>
          </a:stretch>
        </p:blipFill>
        <p:spPr>
          <a:xfrm>
            <a:off x="2144464" y="2086010"/>
            <a:ext cx="4366260" cy="2332990"/>
          </a:xfrm>
          <a:prstGeom prst="rect">
            <a:avLst/>
          </a:prstGeom>
        </p:spPr>
      </p:pic>
      <p:grpSp>
        <p:nvGrpSpPr>
          <p:cNvPr id="22" name="组合 21"/>
          <p:cNvGrpSpPr/>
          <p:nvPr/>
        </p:nvGrpSpPr>
        <p:grpSpPr>
          <a:xfrm>
            <a:off x="6564064" y="1768510"/>
            <a:ext cx="2997996" cy="2795161"/>
            <a:chOff x="11800" y="3308"/>
            <a:chExt cx="6529" cy="5982"/>
          </a:xfrm>
        </p:grpSpPr>
        <p:sp>
          <p:nvSpPr>
            <p:cNvPr id="23" name="圆角矩形 22"/>
            <p:cNvSpPr/>
            <p:nvPr/>
          </p:nvSpPr>
          <p:spPr>
            <a:xfrm>
              <a:off x="11800" y="3308"/>
              <a:ext cx="6529" cy="5982"/>
            </a:xfrm>
            <a:prstGeom prst="round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p:cNvGrpSpPr/>
            <p:nvPr/>
          </p:nvGrpSpPr>
          <p:grpSpPr>
            <a:xfrm>
              <a:off x="12013" y="3683"/>
              <a:ext cx="5787" cy="4717"/>
              <a:chOff x="11437" y="3697"/>
              <a:chExt cx="5787" cy="4717"/>
            </a:xfrm>
          </p:grpSpPr>
          <p:grpSp>
            <p:nvGrpSpPr>
              <p:cNvPr id="56" name="组合 55"/>
              <p:cNvGrpSpPr/>
              <p:nvPr/>
            </p:nvGrpSpPr>
            <p:grpSpPr>
              <a:xfrm>
                <a:off x="11437" y="3697"/>
                <a:ext cx="2947" cy="4697"/>
                <a:chOff x="11437" y="3697"/>
                <a:chExt cx="2947" cy="4697"/>
              </a:xfrm>
            </p:grpSpPr>
            <p:grpSp>
              <p:nvGrpSpPr>
                <p:cNvPr id="46" name="组合 45"/>
                <p:cNvGrpSpPr/>
                <p:nvPr/>
              </p:nvGrpSpPr>
              <p:grpSpPr>
                <a:xfrm>
                  <a:off x="11437" y="3705"/>
                  <a:ext cx="1899" cy="4025"/>
                  <a:chOff x="11437" y="3705"/>
                  <a:chExt cx="1899" cy="4025"/>
                </a:xfrm>
              </p:grpSpPr>
              <p:grpSp>
                <p:nvGrpSpPr>
                  <p:cNvPr id="43" name="组合 42"/>
                  <p:cNvGrpSpPr/>
                  <p:nvPr/>
                </p:nvGrpSpPr>
                <p:grpSpPr>
                  <a:xfrm>
                    <a:off x="11613" y="3705"/>
                    <a:ext cx="656" cy="1305"/>
                    <a:chOff x="11613" y="2544"/>
                    <a:chExt cx="656" cy="1305"/>
                  </a:xfrm>
                </p:grpSpPr>
                <p:sp>
                  <p:nvSpPr>
                    <p:cNvPr id="38" name="矩形 37"/>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accent4"/>
                          </a:solidFill>
                        </a:rPr>
                        <a:t>1</a:t>
                      </a:r>
                    </a:p>
                  </p:txBody>
                </p:sp>
                <p:sp>
                  <p:nvSpPr>
                    <p:cNvPr id="40" name="矩形 39"/>
                    <p:cNvSpPr/>
                    <p:nvPr/>
                  </p:nvSpPr>
                  <p:spPr>
                    <a:xfrm>
                      <a:off x="11613" y="319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42" name="矩形 41"/>
                  <p:cNvSpPr/>
                  <p:nvPr/>
                </p:nvSpPr>
                <p:spPr>
                  <a:xfrm>
                    <a:off x="11613" y="707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44" name="矩形 43"/>
                  <p:cNvSpPr/>
                  <p:nvPr/>
                </p:nvSpPr>
                <p:spPr>
                  <a:xfrm>
                    <a:off x="11613" y="5010"/>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grpSp>
              <p:nvGrpSpPr>
                <p:cNvPr id="47" name="组合 46"/>
                <p:cNvGrpSpPr/>
                <p:nvPr/>
              </p:nvGrpSpPr>
              <p:grpSpPr>
                <a:xfrm>
                  <a:off x="12485" y="3697"/>
                  <a:ext cx="1899" cy="4697"/>
                  <a:chOff x="11437" y="3705"/>
                  <a:chExt cx="1899" cy="4697"/>
                </a:xfrm>
              </p:grpSpPr>
              <p:grpSp>
                <p:nvGrpSpPr>
                  <p:cNvPr id="48" name="组合 47"/>
                  <p:cNvGrpSpPr/>
                  <p:nvPr/>
                </p:nvGrpSpPr>
                <p:grpSpPr>
                  <a:xfrm>
                    <a:off x="11613" y="3705"/>
                    <a:ext cx="656" cy="4041"/>
                    <a:chOff x="11613" y="2544"/>
                    <a:chExt cx="656" cy="4041"/>
                  </a:xfrm>
                </p:grpSpPr>
                <p:sp>
                  <p:nvSpPr>
                    <p:cNvPr id="49" name="矩形 48"/>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50" name="矩形 49"/>
                    <p:cNvSpPr/>
                    <p:nvPr/>
                  </p:nvSpPr>
                  <p:spPr>
                    <a:xfrm>
                      <a:off x="11613" y="320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accent6"/>
                          </a:solidFill>
                        </a:rPr>
                        <a:t>1</a:t>
                      </a:r>
                    </a:p>
                  </p:txBody>
                </p:sp>
                <p:sp>
                  <p:nvSpPr>
                    <p:cNvPr id="51" name="矩形 50"/>
                    <p:cNvSpPr/>
                    <p:nvPr/>
                  </p:nvSpPr>
                  <p:spPr>
                    <a:xfrm>
                      <a:off x="11613" y="592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52" name="矩形 51"/>
                  <p:cNvSpPr/>
                  <p:nvPr/>
                </p:nvSpPr>
                <p:spPr>
                  <a:xfrm>
                    <a:off x="11613" y="7746"/>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53" name="矩形 52"/>
                  <p:cNvSpPr/>
                  <p:nvPr/>
                </p:nvSpPr>
                <p:spPr>
                  <a:xfrm>
                    <a:off x="11613" y="5026"/>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sp>
              <p:nvSpPr>
                <p:cNvPr id="55" name="矩形 54"/>
                <p:cNvSpPr/>
                <p:nvPr/>
              </p:nvSpPr>
              <p:spPr>
                <a:xfrm>
                  <a:off x="11613" y="773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grpSp>
            <p:nvGrpSpPr>
              <p:cNvPr id="57" name="组合 56"/>
              <p:cNvGrpSpPr/>
              <p:nvPr/>
            </p:nvGrpSpPr>
            <p:grpSpPr>
              <a:xfrm>
                <a:off x="14277" y="3709"/>
                <a:ext cx="2947" cy="4705"/>
                <a:chOff x="11437" y="3697"/>
                <a:chExt cx="2947" cy="4705"/>
              </a:xfrm>
            </p:grpSpPr>
            <p:grpSp>
              <p:nvGrpSpPr>
                <p:cNvPr id="58" name="组合 57"/>
                <p:cNvGrpSpPr/>
                <p:nvPr/>
              </p:nvGrpSpPr>
              <p:grpSpPr>
                <a:xfrm>
                  <a:off x="11437" y="3705"/>
                  <a:ext cx="1899" cy="4041"/>
                  <a:chOff x="11437" y="3705"/>
                  <a:chExt cx="1899" cy="4041"/>
                </a:xfrm>
              </p:grpSpPr>
              <p:grpSp>
                <p:nvGrpSpPr>
                  <p:cNvPr id="59" name="组合 58"/>
                  <p:cNvGrpSpPr/>
                  <p:nvPr/>
                </p:nvGrpSpPr>
                <p:grpSpPr>
                  <a:xfrm>
                    <a:off x="11613" y="3705"/>
                    <a:ext cx="656" cy="1321"/>
                    <a:chOff x="11613" y="2544"/>
                    <a:chExt cx="656" cy="1321"/>
                  </a:xfrm>
                </p:grpSpPr>
                <p:sp>
                  <p:nvSpPr>
                    <p:cNvPr id="60" name="矩形 59"/>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1" name="矩形 60"/>
                    <p:cNvSpPr/>
                    <p:nvPr/>
                  </p:nvSpPr>
                  <p:spPr>
                    <a:xfrm>
                      <a:off x="11613" y="320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62" name="矩形 61"/>
                  <p:cNvSpPr/>
                  <p:nvPr/>
                </p:nvSpPr>
                <p:spPr>
                  <a:xfrm>
                    <a:off x="11613" y="709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1</a:t>
                    </a:r>
                  </a:p>
                </p:txBody>
              </p:sp>
              <p:sp>
                <p:nvSpPr>
                  <p:cNvPr id="63" name="矩形 62"/>
                  <p:cNvSpPr/>
                  <p:nvPr/>
                </p:nvSpPr>
                <p:spPr>
                  <a:xfrm>
                    <a:off x="11613" y="5026"/>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grpSp>
              <p:nvGrpSpPr>
                <p:cNvPr id="65" name="组合 64"/>
                <p:cNvGrpSpPr/>
                <p:nvPr/>
              </p:nvGrpSpPr>
              <p:grpSpPr>
                <a:xfrm>
                  <a:off x="12485" y="3697"/>
                  <a:ext cx="1899" cy="4681"/>
                  <a:chOff x="11437" y="3705"/>
                  <a:chExt cx="1899" cy="4681"/>
                </a:xfrm>
              </p:grpSpPr>
              <p:grpSp>
                <p:nvGrpSpPr>
                  <p:cNvPr id="66" name="组合 65"/>
                  <p:cNvGrpSpPr/>
                  <p:nvPr/>
                </p:nvGrpSpPr>
                <p:grpSpPr>
                  <a:xfrm>
                    <a:off x="11613" y="3705"/>
                    <a:ext cx="656" cy="4025"/>
                    <a:chOff x="11613" y="2544"/>
                    <a:chExt cx="656" cy="4025"/>
                  </a:xfrm>
                </p:grpSpPr>
                <p:sp>
                  <p:nvSpPr>
                    <p:cNvPr id="67" name="矩形 66"/>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8" name="矩形 67"/>
                    <p:cNvSpPr/>
                    <p:nvPr/>
                  </p:nvSpPr>
                  <p:spPr>
                    <a:xfrm>
                      <a:off x="11613" y="319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9" name="矩形 68"/>
                    <p:cNvSpPr/>
                    <p:nvPr/>
                  </p:nvSpPr>
                  <p:spPr>
                    <a:xfrm>
                      <a:off x="11613" y="591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70" name="矩形 69"/>
                  <p:cNvSpPr/>
                  <p:nvPr/>
                </p:nvSpPr>
                <p:spPr>
                  <a:xfrm>
                    <a:off x="11613" y="773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7030A0"/>
                        </a:solidFill>
                      </a:rPr>
                      <a:t>1</a:t>
                    </a:r>
                  </a:p>
                </p:txBody>
              </p:sp>
              <p:sp>
                <p:nvSpPr>
                  <p:cNvPr id="71" name="矩形 70"/>
                  <p:cNvSpPr/>
                  <p:nvPr/>
                </p:nvSpPr>
                <p:spPr>
                  <a:xfrm>
                    <a:off x="11613" y="5010"/>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sp>
              <p:nvSpPr>
                <p:cNvPr id="73" name="矩形 72"/>
                <p:cNvSpPr/>
                <p:nvPr/>
              </p:nvSpPr>
              <p:spPr>
                <a:xfrm>
                  <a:off x="11613" y="7746"/>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74" name="文本框 73"/>
              <p:cNvSpPr txBox="1"/>
              <p:nvPr/>
            </p:nvSpPr>
            <p:spPr>
              <a:xfrm>
                <a:off x="13336" y="5402"/>
                <a:ext cx="1172" cy="1460"/>
              </a:xfrm>
              <a:prstGeom prst="rect">
                <a:avLst/>
              </a:prstGeom>
              <a:noFill/>
            </p:spPr>
            <p:txBody>
              <a:bodyPr wrap="square" rtlCol="0">
                <a:spAutoFit/>
              </a:bodyPr>
              <a:lstStyle/>
              <a:p>
                <a:pPr algn="dist">
                  <a:lnSpc>
                    <a:spcPct val="120000"/>
                  </a:lnSpc>
                </a:pPr>
                <a:r>
                  <a:rPr lang="en-US" altLang="zh-CN" sz="3200" b="1"/>
                  <a:t>...</a:t>
                </a:r>
              </a:p>
            </p:txBody>
          </p:sp>
        </p:grpSp>
      </p:grpSp>
      <p:sp>
        <p:nvSpPr>
          <p:cNvPr id="25" name="文本框 24"/>
          <p:cNvSpPr txBox="1"/>
          <p:nvPr/>
        </p:nvSpPr>
        <p:spPr>
          <a:xfrm>
            <a:off x="8820854" y="1823755"/>
            <a:ext cx="872490" cy="306705"/>
          </a:xfrm>
          <a:prstGeom prst="rect">
            <a:avLst/>
          </a:prstGeom>
          <a:noFill/>
        </p:spPr>
        <p:txBody>
          <a:bodyPr wrap="square" rtlCol="0">
            <a:spAutoFit/>
          </a:bodyPr>
          <a:lstStyle/>
          <a:p>
            <a:r>
              <a:rPr lang="en-US" altLang="zh-CN" sz="1400" b="1"/>
              <a:t>y</a:t>
            </a:r>
            <a:r>
              <a:rPr lang="en-US" altLang="zh-CN" sz="1400" b="1" baseline="-25000"/>
              <a:t>unexp</a:t>
            </a:r>
          </a:p>
        </p:txBody>
      </p:sp>
      <p:sp>
        <p:nvSpPr>
          <p:cNvPr id="26" name="右大括号 25"/>
          <p:cNvSpPr/>
          <p:nvPr/>
        </p:nvSpPr>
        <p:spPr>
          <a:xfrm>
            <a:off x="8849429" y="2086010"/>
            <a:ext cx="231140" cy="1899920"/>
          </a:xfrm>
          <a:prstGeom prst="rightBrace">
            <a:avLst>
              <a:gd name="adj1" fmla="val 69780"/>
              <a:gd name="adj2" fmla="val 50000"/>
            </a:avLst>
          </a:prstGeom>
          <a:ln w="19050" cmpd="sng">
            <a:solidFill>
              <a:srgbClr val="262626"/>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9080569" y="2908335"/>
            <a:ext cx="963930" cy="275590"/>
          </a:xfrm>
          <a:prstGeom prst="rect">
            <a:avLst/>
          </a:prstGeom>
          <a:noFill/>
        </p:spPr>
        <p:txBody>
          <a:bodyPr wrap="square" rtlCol="0">
            <a:spAutoFit/>
          </a:bodyPr>
          <a:lstStyle/>
          <a:p>
            <a:r>
              <a:rPr lang="en-US" altLang="zh-CN" sz="1200" b="1"/>
              <a:t>1</a:t>
            </a:r>
            <a:r>
              <a:rPr lang="zh-CN" altLang="en-US" sz="1200" b="1"/>
              <a:t>×</a:t>
            </a:r>
            <a:r>
              <a:rPr lang="en-US" altLang="zh-CN" sz="1200" b="1"/>
              <a:t>R</a:t>
            </a:r>
          </a:p>
        </p:txBody>
      </p:sp>
      <p:sp>
        <p:nvSpPr>
          <p:cNvPr id="29" name="文本框 28"/>
          <p:cNvSpPr txBox="1"/>
          <p:nvPr/>
        </p:nvSpPr>
        <p:spPr>
          <a:xfrm>
            <a:off x="6757739" y="4147855"/>
            <a:ext cx="2935605" cy="306705"/>
          </a:xfrm>
          <a:prstGeom prst="rect">
            <a:avLst/>
          </a:prstGeom>
          <a:noFill/>
        </p:spPr>
        <p:txBody>
          <a:bodyPr wrap="square" rtlCol="0">
            <a:spAutoFit/>
          </a:bodyPr>
          <a:lstStyle/>
          <a:p>
            <a:r>
              <a:rPr lang="en-US" altLang="zh-CN" sz="1400" b="1"/>
              <a:t>R unexpected stimuli vectors</a:t>
            </a:r>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0" name="Rectangle 8"/>
          <p:cNvSpPr/>
          <p:nvPr/>
        </p:nvSpPr>
        <p:spPr>
          <a:xfrm>
            <a:off x="8476862" y="836633"/>
            <a:ext cx="3485152"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Rectangle 8"/>
          <p:cNvSpPr/>
          <p:nvPr/>
        </p:nvSpPr>
        <p:spPr>
          <a:xfrm>
            <a:off x="285884" y="802455"/>
            <a:ext cx="531144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Combining Pseudo-Saliency Maps</a:t>
            </a:r>
            <a:endParaRPr lang="en-US" sz="3000" dirty="0">
              <a:latin typeface="+mj-lt"/>
              <a:cs typeface="+mj-lt"/>
            </a:endParaRPr>
          </a:p>
        </p:txBody>
      </p:sp>
      <p:sp>
        <p:nvSpPr>
          <p:cNvPr id="83" name="下箭头 9"/>
          <p:cNvSpPr/>
          <p:nvPr/>
        </p:nvSpPr>
        <p:spPr>
          <a:xfrm>
            <a:off x="3900874" y="3985930"/>
            <a:ext cx="241803" cy="1437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4" name="图片 2" descr="ConflictingFeatureGeneration"/>
          <p:cNvPicPr>
            <a:picLocks noChangeAspect="1"/>
          </p:cNvPicPr>
          <p:nvPr>
            <p:custDataLst>
              <p:tags r:id="rId2"/>
            </p:custDataLst>
          </p:nvPr>
        </p:nvPicPr>
        <p:blipFill>
          <a:blip r:embed="rId7"/>
          <a:srcRect l="23111" t="18263" r="67953" b="28688"/>
          <a:stretch>
            <a:fillRect/>
          </a:stretch>
        </p:blipFill>
        <p:spPr>
          <a:xfrm>
            <a:off x="2680858" y="5294314"/>
            <a:ext cx="554355" cy="1035050"/>
          </a:xfrm>
          <a:prstGeom prst="rect">
            <a:avLst/>
          </a:prstGeom>
        </p:spPr>
      </p:pic>
      <p:pic>
        <p:nvPicPr>
          <p:cNvPr id="85" name="图片 16" descr="ConflictingFeatureGeneration"/>
          <p:cNvPicPr>
            <a:picLocks noChangeAspect="1"/>
          </p:cNvPicPr>
          <p:nvPr>
            <p:custDataLst>
              <p:tags r:id="rId3"/>
            </p:custDataLst>
          </p:nvPr>
        </p:nvPicPr>
        <p:blipFill>
          <a:blip r:embed="rId7"/>
          <a:srcRect l="23111" t="18263" r="67953" b="28688"/>
          <a:stretch>
            <a:fillRect/>
          </a:stretch>
        </p:blipFill>
        <p:spPr>
          <a:xfrm>
            <a:off x="3315858" y="5294314"/>
            <a:ext cx="554355" cy="1035050"/>
          </a:xfrm>
          <a:prstGeom prst="rect">
            <a:avLst/>
          </a:prstGeom>
        </p:spPr>
      </p:pic>
      <p:sp>
        <p:nvSpPr>
          <p:cNvPr id="86" name="文本框 17"/>
          <p:cNvSpPr txBox="1"/>
          <p:nvPr/>
        </p:nvSpPr>
        <p:spPr>
          <a:xfrm>
            <a:off x="3950858" y="5240522"/>
            <a:ext cx="1156335" cy="706755"/>
          </a:xfrm>
          <a:prstGeom prst="rect">
            <a:avLst/>
          </a:prstGeom>
          <a:noFill/>
        </p:spPr>
        <p:txBody>
          <a:bodyPr wrap="square" rtlCol="0">
            <a:spAutoFit/>
          </a:bodyPr>
          <a:lstStyle/>
          <a:p>
            <a:r>
              <a:rPr lang="en-US" altLang="zh-CN" sz="4000"/>
              <a:t>...</a:t>
            </a:r>
          </a:p>
        </p:txBody>
      </p:sp>
      <p:pic>
        <p:nvPicPr>
          <p:cNvPr id="87" name="图片 18" descr="ConflictingFeatureGeneration"/>
          <p:cNvPicPr>
            <a:picLocks noChangeAspect="1"/>
          </p:cNvPicPr>
          <p:nvPr>
            <p:custDataLst>
              <p:tags r:id="rId4"/>
            </p:custDataLst>
          </p:nvPr>
        </p:nvPicPr>
        <p:blipFill>
          <a:blip r:embed="rId7"/>
          <a:srcRect l="23111" t="18263" r="67953" b="28688"/>
          <a:stretch>
            <a:fillRect/>
          </a:stretch>
        </p:blipFill>
        <p:spPr>
          <a:xfrm>
            <a:off x="4552838" y="5294314"/>
            <a:ext cx="554355" cy="1035050"/>
          </a:xfrm>
          <a:prstGeom prst="rect">
            <a:avLst/>
          </a:prstGeom>
        </p:spPr>
      </p:pic>
      <p:sp>
        <p:nvSpPr>
          <p:cNvPr id="88" name="文本框 26"/>
          <p:cNvSpPr txBox="1"/>
          <p:nvPr/>
        </p:nvSpPr>
        <p:spPr>
          <a:xfrm>
            <a:off x="1523504" y="5493774"/>
            <a:ext cx="1245870" cy="645160"/>
          </a:xfrm>
          <a:prstGeom prst="rect">
            <a:avLst/>
          </a:prstGeom>
          <a:noFill/>
        </p:spPr>
        <p:txBody>
          <a:bodyPr wrap="square" rtlCol="0">
            <a:spAutoFit/>
          </a:bodyPr>
          <a:lstStyle/>
          <a:p>
            <a:pPr algn="ctr"/>
            <a:r>
              <a:rPr lang="en-US" altLang="zh-CN" sz="1200" b="1"/>
              <a:t>R Pseudo</a:t>
            </a:r>
          </a:p>
          <a:p>
            <a:pPr algn="ctr"/>
            <a:r>
              <a:rPr lang="en-US" altLang="zh-CN" sz="1200" b="1" dirty="0"/>
              <a:t>Saliency</a:t>
            </a:r>
          </a:p>
          <a:p>
            <a:pPr algn="ctr"/>
            <a:r>
              <a:rPr lang="en-US" altLang="zh-CN" sz="1200" b="1" dirty="0"/>
              <a:t>Maps</a:t>
            </a:r>
          </a:p>
        </p:txBody>
      </p:sp>
    </p:spTree>
    <p:extLst>
      <p:ext uri="{BB962C8B-B14F-4D97-AF65-F5344CB8AC3E}">
        <p14:creationId xmlns:p14="http://schemas.microsoft.com/office/powerpoint/2010/main" val="2581824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38</a:t>
            </a:fld>
            <a:endParaRPr lang="en-US"/>
          </a:p>
        </p:txBody>
      </p:sp>
      <p:pic>
        <p:nvPicPr>
          <p:cNvPr id="8" name="图片 7" descr="ConflictingFeatureGeneration"/>
          <p:cNvPicPr>
            <a:picLocks noChangeAspect="1"/>
          </p:cNvPicPr>
          <p:nvPr>
            <p:custDataLst>
              <p:tags r:id="rId1"/>
            </p:custDataLst>
          </p:nvPr>
        </p:nvPicPr>
        <p:blipFill>
          <a:blip r:embed="rId7"/>
          <a:srcRect r="41145"/>
          <a:stretch>
            <a:fillRect/>
          </a:stretch>
        </p:blipFill>
        <p:spPr>
          <a:xfrm>
            <a:off x="2144464" y="2086010"/>
            <a:ext cx="4366260" cy="2332990"/>
          </a:xfrm>
          <a:prstGeom prst="rect">
            <a:avLst/>
          </a:prstGeom>
        </p:spPr>
      </p:pic>
      <p:sp>
        <p:nvSpPr>
          <p:cNvPr id="10" name="下箭头 9"/>
          <p:cNvSpPr/>
          <p:nvPr/>
        </p:nvSpPr>
        <p:spPr>
          <a:xfrm>
            <a:off x="3900874" y="3985930"/>
            <a:ext cx="241803" cy="1437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onflictingFeatureGeneration"/>
          <p:cNvPicPr>
            <a:picLocks noChangeAspect="1"/>
          </p:cNvPicPr>
          <p:nvPr>
            <p:custDataLst>
              <p:tags r:id="rId2"/>
            </p:custDataLst>
          </p:nvPr>
        </p:nvPicPr>
        <p:blipFill>
          <a:blip r:embed="rId7"/>
          <a:srcRect l="23111" t="18263" r="67953" b="28688"/>
          <a:stretch>
            <a:fillRect/>
          </a:stretch>
        </p:blipFill>
        <p:spPr>
          <a:xfrm>
            <a:off x="2680858" y="5294314"/>
            <a:ext cx="554355" cy="1035050"/>
          </a:xfrm>
          <a:prstGeom prst="rect">
            <a:avLst/>
          </a:prstGeom>
        </p:spPr>
      </p:pic>
      <p:pic>
        <p:nvPicPr>
          <p:cNvPr id="17" name="图片 16" descr="ConflictingFeatureGeneration"/>
          <p:cNvPicPr>
            <a:picLocks noChangeAspect="1"/>
          </p:cNvPicPr>
          <p:nvPr>
            <p:custDataLst>
              <p:tags r:id="rId3"/>
            </p:custDataLst>
          </p:nvPr>
        </p:nvPicPr>
        <p:blipFill>
          <a:blip r:embed="rId7"/>
          <a:srcRect l="23111" t="18263" r="67953" b="28688"/>
          <a:stretch>
            <a:fillRect/>
          </a:stretch>
        </p:blipFill>
        <p:spPr>
          <a:xfrm>
            <a:off x="3315858" y="5294314"/>
            <a:ext cx="554355" cy="1035050"/>
          </a:xfrm>
          <a:prstGeom prst="rect">
            <a:avLst/>
          </a:prstGeom>
        </p:spPr>
      </p:pic>
      <p:sp>
        <p:nvSpPr>
          <p:cNvPr id="18" name="文本框 17"/>
          <p:cNvSpPr txBox="1"/>
          <p:nvPr/>
        </p:nvSpPr>
        <p:spPr>
          <a:xfrm>
            <a:off x="3950858" y="5240522"/>
            <a:ext cx="1156335" cy="706755"/>
          </a:xfrm>
          <a:prstGeom prst="rect">
            <a:avLst/>
          </a:prstGeom>
          <a:noFill/>
        </p:spPr>
        <p:txBody>
          <a:bodyPr wrap="square" rtlCol="0">
            <a:spAutoFit/>
          </a:bodyPr>
          <a:lstStyle/>
          <a:p>
            <a:r>
              <a:rPr lang="en-US" altLang="zh-CN" sz="4000"/>
              <a:t>...</a:t>
            </a:r>
          </a:p>
        </p:txBody>
      </p:sp>
      <p:pic>
        <p:nvPicPr>
          <p:cNvPr id="19" name="图片 18" descr="ConflictingFeatureGeneration"/>
          <p:cNvPicPr>
            <a:picLocks noChangeAspect="1"/>
          </p:cNvPicPr>
          <p:nvPr>
            <p:custDataLst>
              <p:tags r:id="rId4"/>
            </p:custDataLst>
          </p:nvPr>
        </p:nvPicPr>
        <p:blipFill>
          <a:blip r:embed="rId7"/>
          <a:srcRect l="23111" t="18263" r="67953" b="28688"/>
          <a:stretch>
            <a:fillRect/>
          </a:stretch>
        </p:blipFill>
        <p:spPr>
          <a:xfrm>
            <a:off x="4552838" y="5294314"/>
            <a:ext cx="554355" cy="1035050"/>
          </a:xfrm>
          <a:prstGeom prst="rect">
            <a:avLst/>
          </a:prstGeom>
        </p:spPr>
      </p:pic>
      <p:sp>
        <p:nvSpPr>
          <p:cNvPr id="27" name="文本框 26"/>
          <p:cNvSpPr txBox="1"/>
          <p:nvPr/>
        </p:nvSpPr>
        <p:spPr>
          <a:xfrm>
            <a:off x="1523504" y="5493774"/>
            <a:ext cx="1245870" cy="645160"/>
          </a:xfrm>
          <a:prstGeom prst="rect">
            <a:avLst/>
          </a:prstGeom>
          <a:noFill/>
        </p:spPr>
        <p:txBody>
          <a:bodyPr wrap="square" rtlCol="0">
            <a:spAutoFit/>
          </a:bodyPr>
          <a:lstStyle/>
          <a:p>
            <a:pPr algn="ctr"/>
            <a:r>
              <a:rPr lang="en-US" altLang="zh-CN" sz="1200" b="1"/>
              <a:t>R Pseudo</a:t>
            </a:r>
          </a:p>
          <a:p>
            <a:pPr algn="ctr"/>
            <a:r>
              <a:rPr lang="en-US" altLang="zh-CN" sz="1200" b="1" dirty="0"/>
              <a:t>Saliency</a:t>
            </a:r>
          </a:p>
          <a:p>
            <a:pPr algn="ctr"/>
            <a:r>
              <a:rPr lang="en-US" altLang="zh-CN" sz="1200" b="1" dirty="0"/>
              <a:t>Maps</a:t>
            </a:r>
          </a:p>
        </p:txBody>
      </p:sp>
      <p:grpSp>
        <p:nvGrpSpPr>
          <p:cNvPr id="22" name="组合 21"/>
          <p:cNvGrpSpPr/>
          <p:nvPr/>
        </p:nvGrpSpPr>
        <p:grpSpPr>
          <a:xfrm>
            <a:off x="6564064" y="1768510"/>
            <a:ext cx="2997996" cy="2795161"/>
            <a:chOff x="11800" y="3308"/>
            <a:chExt cx="6529" cy="5982"/>
          </a:xfrm>
        </p:grpSpPr>
        <p:sp>
          <p:nvSpPr>
            <p:cNvPr id="23" name="圆角矩形 22"/>
            <p:cNvSpPr/>
            <p:nvPr/>
          </p:nvSpPr>
          <p:spPr>
            <a:xfrm>
              <a:off x="11800" y="3308"/>
              <a:ext cx="6529" cy="5982"/>
            </a:xfrm>
            <a:prstGeom prst="round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p:cNvGrpSpPr/>
            <p:nvPr/>
          </p:nvGrpSpPr>
          <p:grpSpPr>
            <a:xfrm>
              <a:off x="12013" y="3683"/>
              <a:ext cx="5787" cy="4717"/>
              <a:chOff x="11437" y="3697"/>
              <a:chExt cx="5787" cy="4717"/>
            </a:xfrm>
          </p:grpSpPr>
          <p:grpSp>
            <p:nvGrpSpPr>
              <p:cNvPr id="56" name="组合 55"/>
              <p:cNvGrpSpPr/>
              <p:nvPr/>
            </p:nvGrpSpPr>
            <p:grpSpPr>
              <a:xfrm>
                <a:off x="11437" y="3697"/>
                <a:ext cx="2947" cy="4697"/>
                <a:chOff x="11437" y="3697"/>
                <a:chExt cx="2947" cy="4697"/>
              </a:xfrm>
            </p:grpSpPr>
            <p:grpSp>
              <p:nvGrpSpPr>
                <p:cNvPr id="46" name="组合 45"/>
                <p:cNvGrpSpPr/>
                <p:nvPr/>
              </p:nvGrpSpPr>
              <p:grpSpPr>
                <a:xfrm>
                  <a:off x="11437" y="3705"/>
                  <a:ext cx="1899" cy="4025"/>
                  <a:chOff x="11437" y="3705"/>
                  <a:chExt cx="1899" cy="4025"/>
                </a:xfrm>
              </p:grpSpPr>
              <p:grpSp>
                <p:nvGrpSpPr>
                  <p:cNvPr id="43" name="组合 42"/>
                  <p:cNvGrpSpPr/>
                  <p:nvPr/>
                </p:nvGrpSpPr>
                <p:grpSpPr>
                  <a:xfrm>
                    <a:off x="11613" y="3705"/>
                    <a:ext cx="656" cy="1305"/>
                    <a:chOff x="11613" y="2544"/>
                    <a:chExt cx="656" cy="1305"/>
                  </a:xfrm>
                </p:grpSpPr>
                <p:sp>
                  <p:nvSpPr>
                    <p:cNvPr id="38" name="矩形 37"/>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accent4"/>
                          </a:solidFill>
                        </a:rPr>
                        <a:t>1</a:t>
                      </a:r>
                    </a:p>
                  </p:txBody>
                </p:sp>
                <p:sp>
                  <p:nvSpPr>
                    <p:cNvPr id="40" name="矩形 39"/>
                    <p:cNvSpPr/>
                    <p:nvPr/>
                  </p:nvSpPr>
                  <p:spPr>
                    <a:xfrm>
                      <a:off x="11613" y="319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42" name="矩形 41"/>
                  <p:cNvSpPr/>
                  <p:nvPr/>
                </p:nvSpPr>
                <p:spPr>
                  <a:xfrm>
                    <a:off x="11613" y="707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44" name="矩形 43"/>
                  <p:cNvSpPr/>
                  <p:nvPr/>
                </p:nvSpPr>
                <p:spPr>
                  <a:xfrm>
                    <a:off x="11613" y="5010"/>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grpSp>
              <p:nvGrpSpPr>
                <p:cNvPr id="47" name="组合 46"/>
                <p:cNvGrpSpPr/>
                <p:nvPr/>
              </p:nvGrpSpPr>
              <p:grpSpPr>
                <a:xfrm>
                  <a:off x="12485" y="3697"/>
                  <a:ext cx="1899" cy="4697"/>
                  <a:chOff x="11437" y="3705"/>
                  <a:chExt cx="1899" cy="4697"/>
                </a:xfrm>
              </p:grpSpPr>
              <p:grpSp>
                <p:nvGrpSpPr>
                  <p:cNvPr id="48" name="组合 47"/>
                  <p:cNvGrpSpPr/>
                  <p:nvPr/>
                </p:nvGrpSpPr>
                <p:grpSpPr>
                  <a:xfrm>
                    <a:off x="11613" y="3705"/>
                    <a:ext cx="656" cy="4041"/>
                    <a:chOff x="11613" y="2544"/>
                    <a:chExt cx="656" cy="4041"/>
                  </a:xfrm>
                </p:grpSpPr>
                <p:sp>
                  <p:nvSpPr>
                    <p:cNvPr id="49" name="矩形 48"/>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50" name="矩形 49"/>
                    <p:cNvSpPr/>
                    <p:nvPr/>
                  </p:nvSpPr>
                  <p:spPr>
                    <a:xfrm>
                      <a:off x="11613" y="320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accent6"/>
                          </a:solidFill>
                        </a:rPr>
                        <a:t>1</a:t>
                      </a:r>
                    </a:p>
                  </p:txBody>
                </p:sp>
                <p:sp>
                  <p:nvSpPr>
                    <p:cNvPr id="51" name="矩形 50"/>
                    <p:cNvSpPr/>
                    <p:nvPr/>
                  </p:nvSpPr>
                  <p:spPr>
                    <a:xfrm>
                      <a:off x="11613" y="592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52" name="矩形 51"/>
                  <p:cNvSpPr/>
                  <p:nvPr/>
                </p:nvSpPr>
                <p:spPr>
                  <a:xfrm>
                    <a:off x="11613" y="7746"/>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53" name="矩形 52"/>
                  <p:cNvSpPr/>
                  <p:nvPr/>
                </p:nvSpPr>
                <p:spPr>
                  <a:xfrm>
                    <a:off x="11613" y="5026"/>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sp>
              <p:nvSpPr>
                <p:cNvPr id="55" name="矩形 54"/>
                <p:cNvSpPr/>
                <p:nvPr/>
              </p:nvSpPr>
              <p:spPr>
                <a:xfrm>
                  <a:off x="11613" y="773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grpSp>
            <p:nvGrpSpPr>
              <p:cNvPr id="57" name="组合 56"/>
              <p:cNvGrpSpPr/>
              <p:nvPr/>
            </p:nvGrpSpPr>
            <p:grpSpPr>
              <a:xfrm>
                <a:off x="14277" y="3709"/>
                <a:ext cx="2947" cy="4705"/>
                <a:chOff x="11437" y="3697"/>
                <a:chExt cx="2947" cy="4705"/>
              </a:xfrm>
            </p:grpSpPr>
            <p:grpSp>
              <p:nvGrpSpPr>
                <p:cNvPr id="58" name="组合 57"/>
                <p:cNvGrpSpPr/>
                <p:nvPr/>
              </p:nvGrpSpPr>
              <p:grpSpPr>
                <a:xfrm>
                  <a:off x="11437" y="3705"/>
                  <a:ext cx="1899" cy="4041"/>
                  <a:chOff x="11437" y="3705"/>
                  <a:chExt cx="1899" cy="4041"/>
                </a:xfrm>
              </p:grpSpPr>
              <p:grpSp>
                <p:nvGrpSpPr>
                  <p:cNvPr id="59" name="组合 58"/>
                  <p:cNvGrpSpPr/>
                  <p:nvPr/>
                </p:nvGrpSpPr>
                <p:grpSpPr>
                  <a:xfrm>
                    <a:off x="11613" y="3705"/>
                    <a:ext cx="656" cy="1321"/>
                    <a:chOff x="11613" y="2544"/>
                    <a:chExt cx="656" cy="1321"/>
                  </a:xfrm>
                </p:grpSpPr>
                <p:sp>
                  <p:nvSpPr>
                    <p:cNvPr id="60" name="矩形 59"/>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1" name="矩形 60"/>
                    <p:cNvSpPr/>
                    <p:nvPr/>
                  </p:nvSpPr>
                  <p:spPr>
                    <a:xfrm>
                      <a:off x="11613" y="320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62" name="矩形 61"/>
                  <p:cNvSpPr/>
                  <p:nvPr/>
                </p:nvSpPr>
                <p:spPr>
                  <a:xfrm>
                    <a:off x="11613" y="709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1</a:t>
                    </a:r>
                  </a:p>
                </p:txBody>
              </p:sp>
              <p:sp>
                <p:nvSpPr>
                  <p:cNvPr id="63" name="矩形 62"/>
                  <p:cNvSpPr/>
                  <p:nvPr/>
                </p:nvSpPr>
                <p:spPr>
                  <a:xfrm>
                    <a:off x="11613" y="5026"/>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grpSp>
              <p:nvGrpSpPr>
                <p:cNvPr id="65" name="组合 64"/>
                <p:cNvGrpSpPr/>
                <p:nvPr/>
              </p:nvGrpSpPr>
              <p:grpSpPr>
                <a:xfrm>
                  <a:off x="12485" y="3697"/>
                  <a:ext cx="1899" cy="4681"/>
                  <a:chOff x="11437" y="3705"/>
                  <a:chExt cx="1899" cy="4681"/>
                </a:xfrm>
              </p:grpSpPr>
              <p:grpSp>
                <p:nvGrpSpPr>
                  <p:cNvPr id="66" name="组合 65"/>
                  <p:cNvGrpSpPr/>
                  <p:nvPr/>
                </p:nvGrpSpPr>
                <p:grpSpPr>
                  <a:xfrm>
                    <a:off x="11613" y="3705"/>
                    <a:ext cx="656" cy="4025"/>
                    <a:chOff x="11613" y="2544"/>
                    <a:chExt cx="656" cy="4025"/>
                  </a:xfrm>
                </p:grpSpPr>
                <p:sp>
                  <p:nvSpPr>
                    <p:cNvPr id="67" name="矩形 66"/>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8" name="矩形 67"/>
                    <p:cNvSpPr/>
                    <p:nvPr/>
                  </p:nvSpPr>
                  <p:spPr>
                    <a:xfrm>
                      <a:off x="11613" y="319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9" name="矩形 68"/>
                    <p:cNvSpPr/>
                    <p:nvPr/>
                  </p:nvSpPr>
                  <p:spPr>
                    <a:xfrm>
                      <a:off x="11613" y="591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70" name="矩形 69"/>
                  <p:cNvSpPr/>
                  <p:nvPr/>
                </p:nvSpPr>
                <p:spPr>
                  <a:xfrm>
                    <a:off x="11613" y="773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7030A0"/>
                        </a:solidFill>
                      </a:rPr>
                      <a:t>1</a:t>
                    </a:r>
                  </a:p>
                </p:txBody>
              </p:sp>
              <p:sp>
                <p:nvSpPr>
                  <p:cNvPr id="71" name="矩形 70"/>
                  <p:cNvSpPr/>
                  <p:nvPr/>
                </p:nvSpPr>
                <p:spPr>
                  <a:xfrm>
                    <a:off x="11613" y="5010"/>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sp>
              <p:nvSpPr>
                <p:cNvPr id="73" name="矩形 72"/>
                <p:cNvSpPr/>
                <p:nvPr/>
              </p:nvSpPr>
              <p:spPr>
                <a:xfrm>
                  <a:off x="11613" y="7746"/>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74" name="文本框 73"/>
              <p:cNvSpPr txBox="1"/>
              <p:nvPr/>
            </p:nvSpPr>
            <p:spPr>
              <a:xfrm>
                <a:off x="13336" y="5402"/>
                <a:ext cx="1172" cy="1460"/>
              </a:xfrm>
              <a:prstGeom prst="rect">
                <a:avLst/>
              </a:prstGeom>
              <a:noFill/>
            </p:spPr>
            <p:txBody>
              <a:bodyPr wrap="square" rtlCol="0">
                <a:spAutoFit/>
              </a:bodyPr>
              <a:lstStyle/>
              <a:p>
                <a:pPr algn="dist">
                  <a:lnSpc>
                    <a:spcPct val="120000"/>
                  </a:lnSpc>
                </a:pPr>
                <a:r>
                  <a:rPr lang="en-US" altLang="zh-CN" sz="3200" b="1"/>
                  <a:t>...</a:t>
                </a:r>
              </a:p>
            </p:txBody>
          </p:sp>
        </p:grpSp>
      </p:grpSp>
      <p:sp>
        <p:nvSpPr>
          <p:cNvPr id="25" name="文本框 24"/>
          <p:cNvSpPr txBox="1"/>
          <p:nvPr/>
        </p:nvSpPr>
        <p:spPr>
          <a:xfrm>
            <a:off x="8820854" y="1823755"/>
            <a:ext cx="872490" cy="306705"/>
          </a:xfrm>
          <a:prstGeom prst="rect">
            <a:avLst/>
          </a:prstGeom>
          <a:noFill/>
        </p:spPr>
        <p:txBody>
          <a:bodyPr wrap="square" rtlCol="0">
            <a:spAutoFit/>
          </a:bodyPr>
          <a:lstStyle/>
          <a:p>
            <a:r>
              <a:rPr lang="en-US" altLang="zh-CN" sz="1400" b="1"/>
              <a:t>y</a:t>
            </a:r>
            <a:r>
              <a:rPr lang="en-US" altLang="zh-CN" sz="1400" b="1" baseline="-25000"/>
              <a:t>unexp</a:t>
            </a:r>
          </a:p>
        </p:txBody>
      </p:sp>
      <p:sp>
        <p:nvSpPr>
          <p:cNvPr id="26" name="右大括号 25"/>
          <p:cNvSpPr/>
          <p:nvPr/>
        </p:nvSpPr>
        <p:spPr>
          <a:xfrm>
            <a:off x="8849429" y="2086010"/>
            <a:ext cx="231140" cy="1899920"/>
          </a:xfrm>
          <a:prstGeom prst="rightBrace">
            <a:avLst>
              <a:gd name="adj1" fmla="val 69780"/>
              <a:gd name="adj2" fmla="val 50000"/>
            </a:avLst>
          </a:prstGeom>
          <a:ln w="19050" cmpd="sng">
            <a:solidFill>
              <a:srgbClr val="262626"/>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9080569" y="2908335"/>
            <a:ext cx="963930" cy="275590"/>
          </a:xfrm>
          <a:prstGeom prst="rect">
            <a:avLst/>
          </a:prstGeom>
          <a:noFill/>
        </p:spPr>
        <p:txBody>
          <a:bodyPr wrap="square" rtlCol="0">
            <a:spAutoFit/>
          </a:bodyPr>
          <a:lstStyle/>
          <a:p>
            <a:r>
              <a:rPr lang="en-US" altLang="zh-CN" sz="1200" b="1"/>
              <a:t>1</a:t>
            </a:r>
            <a:r>
              <a:rPr lang="zh-CN" altLang="en-US" sz="1200" b="1"/>
              <a:t>×</a:t>
            </a:r>
            <a:r>
              <a:rPr lang="en-US" altLang="zh-CN" sz="1200" b="1"/>
              <a:t>R</a:t>
            </a:r>
          </a:p>
        </p:txBody>
      </p:sp>
      <p:sp>
        <p:nvSpPr>
          <p:cNvPr id="29" name="文本框 28"/>
          <p:cNvSpPr txBox="1"/>
          <p:nvPr/>
        </p:nvSpPr>
        <p:spPr>
          <a:xfrm>
            <a:off x="6757739" y="4147855"/>
            <a:ext cx="2935605" cy="306705"/>
          </a:xfrm>
          <a:prstGeom prst="rect">
            <a:avLst/>
          </a:prstGeom>
          <a:noFill/>
        </p:spPr>
        <p:txBody>
          <a:bodyPr wrap="square" rtlCol="0">
            <a:spAutoFit/>
          </a:bodyPr>
          <a:lstStyle/>
          <a:p>
            <a:r>
              <a:rPr lang="en-US" altLang="zh-CN" sz="1400" b="1"/>
              <a:t>R unexpected stimuli vectors</a:t>
            </a:r>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0" name="Rectangle 8"/>
          <p:cNvSpPr/>
          <p:nvPr/>
        </p:nvSpPr>
        <p:spPr>
          <a:xfrm>
            <a:off x="8476862" y="836633"/>
            <a:ext cx="3485152"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Rectangle 8"/>
          <p:cNvSpPr/>
          <p:nvPr/>
        </p:nvSpPr>
        <p:spPr>
          <a:xfrm>
            <a:off x="285884" y="802455"/>
            <a:ext cx="531144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Combining Pseudo-Saliency Maps</a:t>
            </a:r>
            <a:endParaRPr lang="en-US" sz="3000" dirty="0">
              <a:latin typeface="+mj-lt"/>
              <a:cs typeface="+mj-lt"/>
            </a:endParaRPr>
          </a:p>
        </p:txBody>
      </p:sp>
      <p:sp>
        <p:nvSpPr>
          <p:cNvPr id="83" name="右大括号 10"/>
          <p:cNvSpPr/>
          <p:nvPr/>
        </p:nvSpPr>
        <p:spPr>
          <a:xfrm rot="10800000">
            <a:off x="5226370" y="5113920"/>
            <a:ext cx="254000" cy="1215443"/>
          </a:xfrm>
          <a:prstGeom prst="rightBrace">
            <a:avLst>
              <a:gd name="adj1" fmla="val 68566"/>
              <a:gd name="adj2" fmla="val 50000"/>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圆角矩形 11"/>
          <p:cNvSpPr/>
          <p:nvPr/>
        </p:nvSpPr>
        <p:spPr>
          <a:xfrm>
            <a:off x="5517354" y="4757165"/>
            <a:ext cx="1377315" cy="724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Mean</a:t>
            </a:r>
          </a:p>
          <a:p>
            <a:pPr algn="ctr"/>
            <a:r>
              <a:rPr lang="en-US" altLang="zh-CN" sz="1200" dirty="0"/>
              <a:t>of the R Pseudo Saliency Maps</a:t>
            </a:r>
            <a:r>
              <a:rPr lang="en-US" altLang="zh-CN" dirty="0"/>
              <a:t> </a:t>
            </a:r>
          </a:p>
        </p:txBody>
      </p:sp>
      <p:sp>
        <p:nvSpPr>
          <p:cNvPr id="85" name="圆角矩形 12"/>
          <p:cNvSpPr/>
          <p:nvPr/>
        </p:nvSpPr>
        <p:spPr>
          <a:xfrm>
            <a:off x="5517354" y="5994401"/>
            <a:ext cx="1411605" cy="725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Variance</a:t>
            </a:r>
          </a:p>
          <a:p>
            <a:pPr algn="ctr"/>
            <a:r>
              <a:rPr lang="en-US" altLang="zh-CN" sz="1200" dirty="0"/>
              <a:t>of the R Pseudo Saliency</a:t>
            </a:r>
            <a:r>
              <a:rPr lang="en-US" altLang="zh-CN" dirty="0"/>
              <a:t> </a:t>
            </a:r>
            <a:r>
              <a:rPr lang="en-US" altLang="zh-CN" sz="1200" dirty="0"/>
              <a:t>Maps</a:t>
            </a:r>
            <a:r>
              <a:rPr lang="en-US" altLang="zh-CN" dirty="0"/>
              <a:t> </a:t>
            </a:r>
          </a:p>
        </p:txBody>
      </p:sp>
    </p:spTree>
    <p:extLst>
      <p:ext uri="{BB962C8B-B14F-4D97-AF65-F5344CB8AC3E}">
        <p14:creationId xmlns:p14="http://schemas.microsoft.com/office/powerpoint/2010/main" val="2343816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39</a:t>
            </a:fld>
            <a:endParaRPr lang="en-US"/>
          </a:p>
        </p:txBody>
      </p:sp>
      <p:pic>
        <p:nvPicPr>
          <p:cNvPr id="8" name="图片 7" descr="ConflictingFeatureGeneration"/>
          <p:cNvPicPr>
            <a:picLocks noChangeAspect="1"/>
          </p:cNvPicPr>
          <p:nvPr>
            <p:custDataLst>
              <p:tags r:id="rId1"/>
            </p:custDataLst>
          </p:nvPr>
        </p:nvPicPr>
        <p:blipFill>
          <a:blip r:embed="rId7"/>
          <a:srcRect r="41145"/>
          <a:stretch>
            <a:fillRect/>
          </a:stretch>
        </p:blipFill>
        <p:spPr>
          <a:xfrm>
            <a:off x="2144464" y="2086010"/>
            <a:ext cx="4366260" cy="2332990"/>
          </a:xfrm>
          <a:prstGeom prst="rect">
            <a:avLst/>
          </a:prstGeom>
        </p:spPr>
      </p:pic>
      <p:sp>
        <p:nvSpPr>
          <p:cNvPr id="10" name="下箭头 9"/>
          <p:cNvSpPr/>
          <p:nvPr/>
        </p:nvSpPr>
        <p:spPr>
          <a:xfrm>
            <a:off x="3900874" y="3985930"/>
            <a:ext cx="241803" cy="1437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onflictingFeatureGeneration"/>
          <p:cNvPicPr>
            <a:picLocks noChangeAspect="1"/>
          </p:cNvPicPr>
          <p:nvPr>
            <p:custDataLst>
              <p:tags r:id="rId2"/>
            </p:custDataLst>
          </p:nvPr>
        </p:nvPicPr>
        <p:blipFill>
          <a:blip r:embed="rId7"/>
          <a:srcRect l="23111" t="18263" r="67953" b="28688"/>
          <a:stretch>
            <a:fillRect/>
          </a:stretch>
        </p:blipFill>
        <p:spPr>
          <a:xfrm>
            <a:off x="2680858" y="5294314"/>
            <a:ext cx="554355" cy="1035050"/>
          </a:xfrm>
          <a:prstGeom prst="rect">
            <a:avLst/>
          </a:prstGeom>
        </p:spPr>
      </p:pic>
      <p:pic>
        <p:nvPicPr>
          <p:cNvPr id="17" name="图片 16" descr="ConflictingFeatureGeneration"/>
          <p:cNvPicPr>
            <a:picLocks noChangeAspect="1"/>
          </p:cNvPicPr>
          <p:nvPr>
            <p:custDataLst>
              <p:tags r:id="rId3"/>
            </p:custDataLst>
          </p:nvPr>
        </p:nvPicPr>
        <p:blipFill>
          <a:blip r:embed="rId7"/>
          <a:srcRect l="23111" t="18263" r="67953" b="28688"/>
          <a:stretch>
            <a:fillRect/>
          </a:stretch>
        </p:blipFill>
        <p:spPr>
          <a:xfrm>
            <a:off x="3315858" y="5294314"/>
            <a:ext cx="554355" cy="1035050"/>
          </a:xfrm>
          <a:prstGeom prst="rect">
            <a:avLst/>
          </a:prstGeom>
        </p:spPr>
      </p:pic>
      <p:sp>
        <p:nvSpPr>
          <p:cNvPr id="18" name="文本框 17"/>
          <p:cNvSpPr txBox="1"/>
          <p:nvPr/>
        </p:nvSpPr>
        <p:spPr>
          <a:xfrm>
            <a:off x="3950858" y="5240522"/>
            <a:ext cx="1156335" cy="706755"/>
          </a:xfrm>
          <a:prstGeom prst="rect">
            <a:avLst/>
          </a:prstGeom>
          <a:noFill/>
        </p:spPr>
        <p:txBody>
          <a:bodyPr wrap="square" rtlCol="0">
            <a:spAutoFit/>
          </a:bodyPr>
          <a:lstStyle/>
          <a:p>
            <a:r>
              <a:rPr lang="en-US" altLang="zh-CN" sz="4000"/>
              <a:t>...</a:t>
            </a:r>
          </a:p>
        </p:txBody>
      </p:sp>
      <p:pic>
        <p:nvPicPr>
          <p:cNvPr id="19" name="图片 18" descr="ConflictingFeatureGeneration"/>
          <p:cNvPicPr>
            <a:picLocks noChangeAspect="1"/>
          </p:cNvPicPr>
          <p:nvPr>
            <p:custDataLst>
              <p:tags r:id="rId4"/>
            </p:custDataLst>
          </p:nvPr>
        </p:nvPicPr>
        <p:blipFill>
          <a:blip r:embed="rId7"/>
          <a:srcRect l="23111" t="18263" r="67953" b="28688"/>
          <a:stretch>
            <a:fillRect/>
          </a:stretch>
        </p:blipFill>
        <p:spPr>
          <a:xfrm>
            <a:off x="4552838" y="5294314"/>
            <a:ext cx="554355" cy="1035050"/>
          </a:xfrm>
          <a:prstGeom prst="rect">
            <a:avLst/>
          </a:prstGeom>
        </p:spPr>
      </p:pic>
      <p:sp>
        <p:nvSpPr>
          <p:cNvPr id="27" name="文本框 26"/>
          <p:cNvSpPr txBox="1"/>
          <p:nvPr/>
        </p:nvSpPr>
        <p:spPr>
          <a:xfrm>
            <a:off x="1523504" y="5493774"/>
            <a:ext cx="1245870" cy="645160"/>
          </a:xfrm>
          <a:prstGeom prst="rect">
            <a:avLst/>
          </a:prstGeom>
          <a:noFill/>
        </p:spPr>
        <p:txBody>
          <a:bodyPr wrap="square" rtlCol="0">
            <a:spAutoFit/>
          </a:bodyPr>
          <a:lstStyle/>
          <a:p>
            <a:pPr algn="ctr"/>
            <a:r>
              <a:rPr lang="en-US" altLang="zh-CN" sz="1200" b="1"/>
              <a:t>R Pseudo</a:t>
            </a:r>
          </a:p>
          <a:p>
            <a:pPr algn="ctr"/>
            <a:r>
              <a:rPr lang="en-US" altLang="zh-CN" sz="1200" b="1" dirty="0"/>
              <a:t>Saliency</a:t>
            </a:r>
          </a:p>
          <a:p>
            <a:pPr algn="ctr"/>
            <a:r>
              <a:rPr lang="en-US" altLang="zh-CN" sz="1200" b="1" dirty="0"/>
              <a:t>Maps</a:t>
            </a:r>
          </a:p>
        </p:txBody>
      </p:sp>
      <p:grpSp>
        <p:nvGrpSpPr>
          <p:cNvPr id="22" name="组合 21"/>
          <p:cNvGrpSpPr/>
          <p:nvPr/>
        </p:nvGrpSpPr>
        <p:grpSpPr>
          <a:xfrm>
            <a:off x="6564064" y="1768510"/>
            <a:ext cx="2997996" cy="2795161"/>
            <a:chOff x="11800" y="3308"/>
            <a:chExt cx="6529" cy="5982"/>
          </a:xfrm>
        </p:grpSpPr>
        <p:sp>
          <p:nvSpPr>
            <p:cNvPr id="23" name="圆角矩形 22"/>
            <p:cNvSpPr/>
            <p:nvPr/>
          </p:nvSpPr>
          <p:spPr>
            <a:xfrm>
              <a:off x="11800" y="3308"/>
              <a:ext cx="6529" cy="5982"/>
            </a:xfrm>
            <a:prstGeom prst="round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p:cNvGrpSpPr/>
            <p:nvPr/>
          </p:nvGrpSpPr>
          <p:grpSpPr>
            <a:xfrm>
              <a:off x="12013" y="3683"/>
              <a:ext cx="5787" cy="4717"/>
              <a:chOff x="11437" y="3697"/>
              <a:chExt cx="5787" cy="4717"/>
            </a:xfrm>
          </p:grpSpPr>
          <p:grpSp>
            <p:nvGrpSpPr>
              <p:cNvPr id="56" name="组合 55"/>
              <p:cNvGrpSpPr/>
              <p:nvPr/>
            </p:nvGrpSpPr>
            <p:grpSpPr>
              <a:xfrm>
                <a:off x="11437" y="3697"/>
                <a:ext cx="2947" cy="4697"/>
                <a:chOff x="11437" y="3697"/>
                <a:chExt cx="2947" cy="4697"/>
              </a:xfrm>
            </p:grpSpPr>
            <p:grpSp>
              <p:nvGrpSpPr>
                <p:cNvPr id="46" name="组合 45"/>
                <p:cNvGrpSpPr/>
                <p:nvPr/>
              </p:nvGrpSpPr>
              <p:grpSpPr>
                <a:xfrm>
                  <a:off x="11437" y="3705"/>
                  <a:ext cx="1899" cy="4025"/>
                  <a:chOff x="11437" y="3705"/>
                  <a:chExt cx="1899" cy="4025"/>
                </a:xfrm>
              </p:grpSpPr>
              <p:grpSp>
                <p:nvGrpSpPr>
                  <p:cNvPr id="43" name="组合 42"/>
                  <p:cNvGrpSpPr/>
                  <p:nvPr/>
                </p:nvGrpSpPr>
                <p:grpSpPr>
                  <a:xfrm>
                    <a:off x="11613" y="3705"/>
                    <a:ext cx="656" cy="1305"/>
                    <a:chOff x="11613" y="2544"/>
                    <a:chExt cx="656" cy="1305"/>
                  </a:xfrm>
                </p:grpSpPr>
                <p:sp>
                  <p:nvSpPr>
                    <p:cNvPr id="38" name="矩形 37"/>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accent4"/>
                          </a:solidFill>
                        </a:rPr>
                        <a:t>1</a:t>
                      </a:r>
                    </a:p>
                  </p:txBody>
                </p:sp>
                <p:sp>
                  <p:nvSpPr>
                    <p:cNvPr id="40" name="矩形 39"/>
                    <p:cNvSpPr/>
                    <p:nvPr/>
                  </p:nvSpPr>
                  <p:spPr>
                    <a:xfrm>
                      <a:off x="11613" y="319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42" name="矩形 41"/>
                  <p:cNvSpPr/>
                  <p:nvPr/>
                </p:nvSpPr>
                <p:spPr>
                  <a:xfrm>
                    <a:off x="11613" y="707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44" name="矩形 43"/>
                  <p:cNvSpPr/>
                  <p:nvPr/>
                </p:nvSpPr>
                <p:spPr>
                  <a:xfrm>
                    <a:off x="11613" y="5010"/>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grpSp>
              <p:nvGrpSpPr>
                <p:cNvPr id="47" name="组合 46"/>
                <p:cNvGrpSpPr/>
                <p:nvPr/>
              </p:nvGrpSpPr>
              <p:grpSpPr>
                <a:xfrm>
                  <a:off x="12485" y="3697"/>
                  <a:ext cx="1899" cy="4697"/>
                  <a:chOff x="11437" y="3705"/>
                  <a:chExt cx="1899" cy="4697"/>
                </a:xfrm>
              </p:grpSpPr>
              <p:grpSp>
                <p:nvGrpSpPr>
                  <p:cNvPr id="48" name="组合 47"/>
                  <p:cNvGrpSpPr/>
                  <p:nvPr/>
                </p:nvGrpSpPr>
                <p:grpSpPr>
                  <a:xfrm>
                    <a:off x="11613" y="3705"/>
                    <a:ext cx="656" cy="4041"/>
                    <a:chOff x="11613" y="2544"/>
                    <a:chExt cx="656" cy="4041"/>
                  </a:xfrm>
                </p:grpSpPr>
                <p:sp>
                  <p:nvSpPr>
                    <p:cNvPr id="49" name="矩形 48"/>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50" name="矩形 49"/>
                    <p:cNvSpPr/>
                    <p:nvPr/>
                  </p:nvSpPr>
                  <p:spPr>
                    <a:xfrm>
                      <a:off x="11613" y="320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accent6"/>
                          </a:solidFill>
                        </a:rPr>
                        <a:t>1</a:t>
                      </a:r>
                    </a:p>
                  </p:txBody>
                </p:sp>
                <p:sp>
                  <p:nvSpPr>
                    <p:cNvPr id="51" name="矩形 50"/>
                    <p:cNvSpPr/>
                    <p:nvPr/>
                  </p:nvSpPr>
                  <p:spPr>
                    <a:xfrm>
                      <a:off x="11613" y="592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52" name="矩形 51"/>
                  <p:cNvSpPr/>
                  <p:nvPr/>
                </p:nvSpPr>
                <p:spPr>
                  <a:xfrm>
                    <a:off x="11613" y="7746"/>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53" name="矩形 52"/>
                  <p:cNvSpPr/>
                  <p:nvPr/>
                </p:nvSpPr>
                <p:spPr>
                  <a:xfrm>
                    <a:off x="11613" y="5026"/>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sp>
              <p:nvSpPr>
                <p:cNvPr id="55" name="矩形 54"/>
                <p:cNvSpPr/>
                <p:nvPr/>
              </p:nvSpPr>
              <p:spPr>
                <a:xfrm>
                  <a:off x="11613" y="773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grpSp>
            <p:nvGrpSpPr>
              <p:cNvPr id="57" name="组合 56"/>
              <p:cNvGrpSpPr/>
              <p:nvPr/>
            </p:nvGrpSpPr>
            <p:grpSpPr>
              <a:xfrm>
                <a:off x="14277" y="3709"/>
                <a:ext cx="2947" cy="4705"/>
                <a:chOff x="11437" y="3697"/>
                <a:chExt cx="2947" cy="4705"/>
              </a:xfrm>
            </p:grpSpPr>
            <p:grpSp>
              <p:nvGrpSpPr>
                <p:cNvPr id="58" name="组合 57"/>
                <p:cNvGrpSpPr/>
                <p:nvPr/>
              </p:nvGrpSpPr>
              <p:grpSpPr>
                <a:xfrm>
                  <a:off x="11437" y="3705"/>
                  <a:ext cx="1899" cy="4041"/>
                  <a:chOff x="11437" y="3705"/>
                  <a:chExt cx="1899" cy="4041"/>
                </a:xfrm>
              </p:grpSpPr>
              <p:grpSp>
                <p:nvGrpSpPr>
                  <p:cNvPr id="59" name="组合 58"/>
                  <p:cNvGrpSpPr/>
                  <p:nvPr/>
                </p:nvGrpSpPr>
                <p:grpSpPr>
                  <a:xfrm>
                    <a:off x="11613" y="3705"/>
                    <a:ext cx="656" cy="1321"/>
                    <a:chOff x="11613" y="2544"/>
                    <a:chExt cx="656" cy="1321"/>
                  </a:xfrm>
                </p:grpSpPr>
                <p:sp>
                  <p:nvSpPr>
                    <p:cNvPr id="60" name="矩形 59"/>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1" name="矩形 60"/>
                    <p:cNvSpPr/>
                    <p:nvPr/>
                  </p:nvSpPr>
                  <p:spPr>
                    <a:xfrm>
                      <a:off x="11613" y="320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62" name="矩形 61"/>
                  <p:cNvSpPr/>
                  <p:nvPr/>
                </p:nvSpPr>
                <p:spPr>
                  <a:xfrm>
                    <a:off x="11613" y="709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1</a:t>
                    </a:r>
                  </a:p>
                </p:txBody>
              </p:sp>
              <p:sp>
                <p:nvSpPr>
                  <p:cNvPr id="63" name="矩形 62"/>
                  <p:cNvSpPr/>
                  <p:nvPr/>
                </p:nvSpPr>
                <p:spPr>
                  <a:xfrm>
                    <a:off x="11613" y="5026"/>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grpSp>
              <p:nvGrpSpPr>
                <p:cNvPr id="65" name="组合 64"/>
                <p:cNvGrpSpPr/>
                <p:nvPr/>
              </p:nvGrpSpPr>
              <p:grpSpPr>
                <a:xfrm>
                  <a:off x="12485" y="3697"/>
                  <a:ext cx="1899" cy="4681"/>
                  <a:chOff x="11437" y="3705"/>
                  <a:chExt cx="1899" cy="4681"/>
                </a:xfrm>
              </p:grpSpPr>
              <p:grpSp>
                <p:nvGrpSpPr>
                  <p:cNvPr id="66" name="组合 65"/>
                  <p:cNvGrpSpPr/>
                  <p:nvPr/>
                </p:nvGrpSpPr>
                <p:grpSpPr>
                  <a:xfrm>
                    <a:off x="11613" y="3705"/>
                    <a:ext cx="656" cy="4025"/>
                    <a:chOff x="11613" y="2544"/>
                    <a:chExt cx="656" cy="4025"/>
                  </a:xfrm>
                </p:grpSpPr>
                <p:sp>
                  <p:nvSpPr>
                    <p:cNvPr id="67" name="矩形 66"/>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8" name="矩形 67"/>
                    <p:cNvSpPr/>
                    <p:nvPr/>
                  </p:nvSpPr>
                  <p:spPr>
                    <a:xfrm>
                      <a:off x="11613" y="319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9" name="矩形 68"/>
                    <p:cNvSpPr/>
                    <p:nvPr/>
                  </p:nvSpPr>
                  <p:spPr>
                    <a:xfrm>
                      <a:off x="11613" y="591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70" name="矩形 69"/>
                  <p:cNvSpPr/>
                  <p:nvPr/>
                </p:nvSpPr>
                <p:spPr>
                  <a:xfrm>
                    <a:off x="11613" y="773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7030A0"/>
                        </a:solidFill>
                      </a:rPr>
                      <a:t>1</a:t>
                    </a:r>
                  </a:p>
                </p:txBody>
              </p:sp>
              <p:sp>
                <p:nvSpPr>
                  <p:cNvPr id="71" name="矩形 70"/>
                  <p:cNvSpPr/>
                  <p:nvPr/>
                </p:nvSpPr>
                <p:spPr>
                  <a:xfrm>
                    <a:off x="11613" y="5010"/>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sp>
              <p:nvSpPr>
                <p:cNvPr id="73" name="矩形 72"/>
                <p:cNvSpPr/>
                <p:nvPr/>
              </p:nvSpPr>
              <p:spPr>
                <a:xfrm>
                  <a:off x="11613" y="7746"/>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74" name="文本框 73"/>
              <p:cNvSpPr txBox="1"/>
              <p:nvPr/>
            </p:nvSpPr>
            <p:spPr>
              <a:xfrm>
                <a:off x="13336" y="5402"/>
                <a:ext cx="1172" cy="1460"/>
              </a:xfrm>
              <a:prstGeom prst="rect">
                <a:avLst/>
              </a:prstGeom>
              <a:noFill/>
            </p:spPr>
            <p:txBody>
              <a:bodyPr wrap="square" rtlCol="0">
                <a:spAutoFit/>
              </a:bodyPr>
              <a:lstStyle/>
              <a:p>
                <a:pPr algn="dist">
                  <a:lnSpc>
                    <a:spcPct val="120000"/>
                  </a:lnSpc>
                </a:pPr>
                <a:r>
                  <a:rPr lang="en-US" altLang="zh-CN" sz="3200" b="1"/>
                  <a:t>...</a:t>
                </a:r>
              </a:p>
            </p:txBody>
          </p:sp>
        </p:grpSp>
      </p:grpSp>
      <p:sp>
        <p:nvSpPr>
          <p:cNvPr id="25" name="文本框 24"/>
          <p:cNvSpPr txBox="1"/>
          <p:nvPr/>
        </p:nvSpPr>
        <p:spPr>
          <a:xfrm>
            <a:off x="8820854" y="1823755"/>
            <a:ext cx="872490" cy="306705"/>
          </a:xfrm>
          <a:prstGeom prst="rect">
            <a:avLst/>
          </a:prstGeom>
          <a:noFill/>
        </p:spPr>
        <p:txBody>
          <a:bodyPr wrap="square" rtlCol="0">
            <a:spAutoFit/>
          </a:bodyPr>
          <a:lstStyle/>
          <a:p>
            <a:r>
              <a:rPr lang="en-US" altLang="zh-CN" sz="1400" b="1"/>
              <a:t>y</a:t>
            </a:r>
            <a:r>
              <a:rPr lang="en-US" altLang="zh-CN" sz="1400" b="1" baseline="-25000"/>
              <a:t>unexp</a:t>
            </a:r>
          </a:p>
        </p:txBody>
      </p:sp>
      <p:sp>
        <p:nvSpPr>
          <p:cNvPr id="26" name="右大括号 25"/>
          <p:cNvSpPr/>
          <p:nvPr/>
        </p:nvSpPr>
        <p:spPr>
          <a:xfrm>
            <a:off x="8849429" y="2086010"/>
            <a:ext cx="231140" cy="1899920"/>
          </a:xfrm>
          <a:prstGeom prst="rightBrace">
            <a:avLst>
              <a:gd name="adj1" fmla="val 69780"/>
              <a:gd name="adj2" fmla="val 50000"/>
            </a:avLst>
          </a:prstGeom>
          <a:ln w="19050" cmpd="sng">
            <a:solidFill>
              <a:srgbClr val="262626"/>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9080569" y="2908335"/>
            <a:ext cx="963930" cy="275590"/>
          </a:xfrm>
          <a:prstGeom prst="rect">
            <a:avLst/>
          </a:prstGeom>
          <a:noFill/>
        </p:spPr>
        <p:txBody>
          <a:bodyPr wrap="square" rtlCol="0">
            <a:spAutoFit/>
          </a:bodyPr>
          <a:lstStyle/>
          <a:p>
            <a:r>
              <a:rPr lang="en-US" altLang="zh-CN" sz="1200" b="1"/>
              <a:t>1</a:t>
            </a:r>
            <a:r>
              <a:rPr lang="zh-CN" altLang="en-US" sz="1200" b="1"/>
              <a:t>×</a:t>
            </a:r>
            <a:r>
              <a:rPr lang="en-US" altLang="zh-CN" sz="1200" b="1"/>
              <a:t>R</a:t>
            </a:r>
          </a:p>
        </p:txBody>
      </p:sp>
      <p:sp>
        <p:nvSpPr>
          <p:cNvPr id="29" name="文本框 28"/>
          <p:cNvSpPr txBox="1"/>
          <p:nvPr/>
        </p:nvSpPr>
        <p:spPr>
          <a:xfrm>
            <a:off x="6757739" y="4147855"/>
            <a:ext cx="2935605" cy="306705"/>
          </a:xfrm>
          <a:prstGeom prst="rect">
            <a:avLst/>
          </a:prstGeom>
          <a:noFill/>
        </p:spPr>
        <p:txBody>
          <a:bodyPr wrap="square" rtlCol="0">
            <a:spAutoFit/>
          </a:bodyPr>
          <a:lstStyle/>
          <a:p>
            <a:r>
              <a:rPr lang="en-US" altLang="zh-CN" sz="1400" b="1"/>
              <a:t>R unexpected stimuli vectors</a:t>
            </a:r>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0" name="Rectangle 8"/>
          <p:cNvSpPr/>
          <p:nvPr/>
        </p:nvSpPr>
        <p:spPr>
          <a:xfrm>
            <a:off x="8476862" y="836633"/>
            <a:ext cx="3485152"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Rectangle 8"/>
          <p:cNvSpPr/>
          <p:nvPr/>
        </p:nvSpPr>
        <p:spPr>
          <a:xfrm>
            <a:off x="285884" y="802455"/>
            <a:ext cx="531144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Combining Pseudo-Saliency Maps</a:t>
            </a:r>
            <a:endParaRPr lang="en-US" sz="3000" dirty="0">
              <a:latin typeface="+mj-lt"/>
              <a:cs typeface="+mj-lt"/>
            </a:endParaRPr>
          </a:p>
        </p:txBody>
      </p:sp>
      <p:sp>
        <p:nvSpPr>
          <p:cNvPr id="83" name="右大括号 10"/>
          <p:cNvSpPr/>
          <p:nvPr/>
        </p:nvSpPr>
        <p:spPr>
          <a:xfrm rot="10800000">
            <a:off x="5226370" y="5113920"/>
            <a:ext cx="254000" cy="1215443"/>
          </a:xfrm>
          <a:prstGeom prst="rightBrace">
            <a:avLst>
              <a:gd name="adj1" fmla="val 68566"/>
              <a:gd name="adj2" fmla="val 50000"/>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圆角矩形 11"/>
          <p:cNvSpPr/>
          <p:nvPr/>
        </p:nvSpPr>
        <p:spPr>
          <a:xfrm>
            <a:off x="5517354" y="4757165"/>
            <a:ext cx="1377315" cy="724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Mean</a:t>
            </a:r>
          </a:p>
          <a:p>
            <a:pPr algn="ctr"/>
            <a:r>
              <a:rPr lang="en-US" altLang="zh-CN" sz="1200" dirty="0"/>
              <a:t>of the R Pseudo Saliency Maps</a:t>
            </a:r>
            <a:r>
              <a:rPr lang="en-US" altLang="zh-CN" dirty="0"/>
              <a:t> </a:t>
            </a:r>
          </a:p>
        </p:txBody>
      </p:sp>
      <p:sp>
        <p:nvSpPr>
          <p:cNvPr id="85" name="圆角矩形 12"/>
          <p:cNvSpPr/>
          <p:nvPr/>
        </p:nvSpPr>
        <p:spPr>
          <a:xfrm>
            <a:off x="5517354" y="5994401"/>
            <a:ext cx="1411605" cy="725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Variance</a:t>
            </a:r>
          </a:p>
          <a:p>
            <a:pPr algn="ctr"/>
            <a:r>
              <a:rPr lang="en-US" altLang="zh-CN" sz="1200" dirty="0"/>
              <a:t>of the R Pseudo Saliency</a:t>
            </a:r>
            <a:r>
              <a:rPr lang="en-US" altLang="zh-CN" dirty="0"/>
              <a:t> </a:t>
            </a:r>
            <a:r>
              <a:rPr lang="en-US" altLang="zh-CN" sz="1200" dirty="0"/>
              <a:t>Maps</a:t>
            </a:r>
            <a:r>
              <a:rPr lang="en-US" altLang="zh-CN" dirty="0"/>
              <a:t> </a:t>
            </a:r>
          </a:p>
        </p:txBody>
      </p:sp>
      <p:sp>
        <p:nvSpPr>
          <p:cNvPr id="86" name="右大括号 13"/>
          <p:cNvSpPr/>
          <p:nvPr/>
        </p:nvSpPr>
        <p:spPr>
          <a:xfrm flipV="1">
            <a:off x="6883036" y="5112632"/>
            <a:ext cx="244475" cy="1216732"/>
          </a:xfrm>
          <a:prstGeom prst="rightBrace">
            <a:avLst>
              <a:gd name="adj1" fmla="val 68566"/>
              <a:gd name="adj2" fmla="val 50000"/>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圆角矩形 14"/>
          <p:cNvSpPr/>
          <p:nvPr/>
        </p:nvSpPr>
        <p:spPr>
          <a:xfrm>
            <a:off x="7136198" y="5438423"/>
            <a:ext cx="1356995" cy="565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Pixel-wise Multiplication</a:t>
            </a:r>
          </a:p>
        </p:txBody>
      </p:sp>
    </p:spTree>
    <p:extLst>
      <p:ext uri="{BB962C8B-B14F-4D97-AF65-F5344CB8AC3E}">
        <p14:creationId xmlns:p14="http://schemas.microsoft.com/office/powerpoint/2010/main" val="1202339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436631" y="1366349"/>
            <a:ext cx="4921135" cy="22444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4</a:t>
            </a:fld>
            <a:endParaRPr lang="en-US"/>
          </a:p>
        </p:txBody>
      </p:sp>
      <p:sp>
        <p:nvSpPr>
          <p:cNvPr id="8" name="Title 1"/>
          <p:cNvSpPr>
            <a:spLocks noGrp="1"/>
          </p:cNvSpPr>
          <p:nvPr>
            <p:ph type="title"/>
          </p:nvPr>
        </p:nvSpPr>
        <p:spPr>
          <a:xfrm>
            <a:off x="381000" y="1661"/>
            <a:ext cx="8095863" cy="1014761"/>
          </a:xfrm>
        </p:spPr>
        <p:txBody>
          <a:bodyPr/>
          <a:lstStyle/>
          <a:p>
            <a:r>
              <a:rPr lang="en-US" dirty="0">
                <a:latin typeface="+mj-lt"/>
                <a:cs typeface="+mj-lt"/>
              </a:rPr>
              <a:t>Saliency</a:t>
            </a:r>
          </a:p>
        </p:txBody>
      </p:sp>
      <p:pic>
        <p:nvPicPr>
          <p:cNvPr id="9" name="图片 44" descr="dog7"/>
          <p:cNvPicPr>
            <a:picLocks noChangeAspect="1"/>
          </p:cNvPicPr>
          <p:nvPr/>
        </p:nvPicPr>
        <p:blipFill>
          <a:blip r:embed="rId3"/>
          <a:stretch>
            <a:fillRect/>
          </a:stretch>
        </p:blipFill>
        <p:spPr>
          <a:xfrm>
            <a:off x="1379914" y="2061555"/>
            <a:ext cx="1245546" cy="1305521"/>
          </a:xfrm>
          <a:prstGeom prst="rect">
            <a:avLst/>
          </a:prstGeom>
        </p:spPr>
      </p:pic>
      <p:sp>
        <p:nvSpPr>
          <p:cNvPr id="10" name="Rounded Rectangle 9"/>
          <p:cNvSpPr/>
          <p:nvPr/>
        </p:nvSpPr>
        <p:spPr>
          <a:xfrm>
            <a:off x="4572000" y="1799704"/>
            <a:ext cx="1521229" cy="52370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Feature 1</a:t>
            </a:r>
            <a:endParaRPr lang="en-US" dirty="0"/>
          </a:p>
        </p:txBody>
      </p:sp>
      <p:sp>
        <p:nvSpPr>
          <p:cNvPr id="11" name="Rounded Rectangle 10"/>
          <p:cNvSpPr/>
          <p:nvPr/>
        </p:nvSpPr>
        <p:spPr>
          <a:xfrm>
            <a:off x="4571999" y="2403862"/>
            <a:ext cx="1521229" cy="52370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Feature 2</a:t>
            </a:r>
            <a:endParaRPr lang="en-US" dirty="0"/>
          </a:p>
        </p:txBody>
      </p:sp>
      <p:sp>
        <p:nvSpPr>
          <p:cNvPr id="12" name="Rounded Rectangle 11"/>
          <p:cNvSpPr/>
          <p:nvPr/>
        </p:nvSpPr>
        <p:spPr>
          <a:xfrm>
            <a:off x="4571998" y="3008020"/>
            <a:ext cx="1521229" cy="5237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Feature 3</a:t>
            </a:r>
            <a:endParaRPr lang="en-US" dirty="0"/>
          </a:p>
        </p:txBody>
      </p:sp>
      <p:sp>
        <p:nvSpPr>
          <p:cNvPr id="20" name="Right Arrow 19"/>
          <p:cNvSpPr/>
          <p:nvPr/>
        </p:nvSpPr>
        <p:spPr>
          <a:xfrm>
            <a:off x="2696798" y="2622875"/>
            <a:ext cx="1803862" cy="18288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2" name="Right Arrow 21"/>
          <p:cNvSpPr/>
          <p:nvPr/>
        </p:nvSpPr>
        <p:spPr>
          <a:xfrm>
            <a:off x="3724102" y="3184345"/>
            <a:ext cx="776558" cy="18273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3" name="Right Arrow 22"/>
          <p:cNvSpPr/>
          <p:nvPr/>
        </p:nvSpPr>
        <p:spPr>
          <a:xfrm>
            <a:off x="3724102" y="1977823"/>
            <a:ext cx="776558" cy="18273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4" name="Rectangle 23"/>
          <p:cNvSpPr/>
          <p:nvPr/>
        </p:nvSpPr>
        <p:spPr>
          <a:xfrm>
            <a:off x="3724102" y="2019958"/>
            <a:ext cx="74814" cy="129204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7" name="Down Arrow 26"/>
          <p:cNvSpPr/>
          <p:nvPr/>
        </p:nvSpPr>
        <p:spPr>
          <a:xfrm>
            <a:off x="7340138" y="2019958"/>
            <a:ext cx="149629" cy="60291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8" name="Down Arrow 27"/>
          <p:cNvSpPr/>
          <p:nvPr/>
        </p:nvSpPr>
        <p:spPr>
          <a:xfrm flipV="1">
            <a:off x="7334596" y="2765455"/>
            <a:ext cx="155171" cy="60162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9" name="Rectangle 28"/>
          <p:cNvSpPr/>
          <p:nvPr/>
        </p:nvSpPr>
        <p:spPr>
          <a:xfrm>
            <a:off x="6164567" y="3250276"/>
            <a:ext cx="1247614" cy="1168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0" name="Rectangle 29"/>
          <p:cNvSpPr/>
          <p:nvPr/>
        </p:nvSpPr>
        <p:spPr>
          <a:xfrm>
            <a:off x="6164567" y="2014646"/>
            <a:ext cx="1247614" cy="1151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1" name="Right Arrow 30"/>
          <p:cNvSpPr/>
          <p:nvPr/>
        </p:nvSpPr>
        <p:spPr>
          <a:xfrm>
            <a:off x="6164567" y="2598573"/>
            <a:ext cx="2738364" cy="20718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2" name="TextBox 31"/>
          <p:cNvSpPr txBox="1"/>
          <p:nvPr/>
        </p:nvSpPr>
        <p:spPr>
          <a:xfrm>
            <a:off x="6359279" y="2160554"/>
            <a:ext cx="1038956" cy="307777"/>
          </a:xfrm>
          <a:prstGeom prst="rect">
            <a:avLst/>
          </a:prstGeom>
          <a:noFill/>
        </p:spPr>
        <p:txBody>
          <a:bodyPr wrap="square" rtlCol="0">
            <a:spAutoFit/>
          </a:bodyPr>
          <a:lstStyle/>
          <a:p>
            <a:r>
              <a:rPr lang="en-US" sz="1400" dirty="0" smtClean="0"/>
              <a:t>Weights</a:t>
            </a:r>
            <a:endParaRPr lang="en-US" sz="1400" dirty="0"/>
          </a:p>
        </p:txBody>
      </p:sp>
      <p:sp>
        <p:nvSpPr>
          <p:cNvPr id="33" name="TextBox 32"/>
          <p:cNvSpPr txBox="1"/>
          <p:nvPr/>
        </p:nvSpPr>
        <p:spPr>
          <a:xfrm>
            <a:off x="6359279" y="2876568"/>
            <a:ext cx="829073" cy="307777"/>
          </a:xfrm>
          <a:prstGeom prst="rect">
            <a:avLst/>
          </a:prstGeom>
          <a:noFill/>
        </p:spPr>
        <p:txBody>
          <a:bodyPr wrap="none" rtlCol="0">
            <a:spAutoFit/>
          </a:bodyPr>
          <a:lstStyle/>
          <a:p>
            <a:r>
              <a:rPr lang="en-US" sz="1400" dirty="0" smtClean="0"/>
              <a:t>Weights</a:t>
            </a:r>
            <a:endParaRPr lang="en-US" sz="1400" dirty="0"/>
          </a:p>
        </p:txBody>
      </p:sp>
      <p:sp>
        <p:nvSpPr>
          <p:cNvPr id="34" name="TextBox 33"/>
          <p:cNvSpPr txBox="1"/>
          <p:nvPr/>
        </p:nvSpPr>
        <p:spPr>
          <a:xfrm>
            <a:off x="7561106" y="2334680"/>
            <a:ext cx="1038956" cy="307777"/>
          </a:xfrm>
          <a:prstGeom prst="rect">
            <a:avLst/>
          </a:prstGeom>
          <a:noFill/>
        </p:spPr>
        <p:txBody>
          <a:bodyPr wrap="square" rtlCol="0">
            <a:spAutoFit/>
          </a:bodyPr>
          <a:lstStyle/>
          <a:p>
            <a:r>
              <a:rPr lang="en-US" sz="1400" smtClean="0"/>
              <a:t>Fusion</a:t>
            </a:r>
            <a:endParaRPr lang="en-US" sz="1400" dirty="0"/>
          </a:p>
        </p:txBody>
      </p:sp>
      <p:sp>
        <p:nvSpPr>
          <p:cNvPr id="37" name="TextBox 36"/>
          <p:cNvSpPr txBox="1"/>
          <p:nvPr/>
        </p:nvSpPr>
        <p:spPr>
          <a:xfrm>
            <a:off x="3964617" y="1372146"/>
            <a:ext cx="3865161" cy="369332"/>
          </a:xfrm>
          <a:prstGeom prst="rect">
            <a:avLst/>
          </a:prstGeom>
          <a:noFill/>
        </p:spPr>
        <p:txBody>
          <a:bodyPr wrap="none" rtlCol="0">
            <a:spAutoFit/>
          </a:bodyPr>
          <a:lstStyle/>
          <a:p>
            <a:r>
              <a:rPr lang="en-US" dirty="0" smtClean="0"/>
              <a:t>General-purpose </a:t>
            </a:r>
            <a:r>
              <a:rPr lang="en-US" smtClean="0"/>
              <a:t>Saliency algorithm</a:t>
            </a:r>
            <a:endParaRPr lang="en-US"/>
          </a:p>
        </p:txBody>
      </p:sp>
      <p:pic>
        <p:nvPicPr>
          <p:cNvPr id="38" name="图片 59" descr="dog7"/>
          <p:cNvPicPr>
            <a:picLocks noChangeAspect="1"/>
          </p:cNvPicPr>
          <p:nvPr/>
        </p:nvPicPr>
        <p:blipFill>
          <a:blip r:embed="rId4"/>
          <a:stretch>
            <a:fillRect/>
          </a:stretch>
        </p:blipFill>
        <p:spPr>
          <a:xfrm>
            <a:off x="9067800" y="2056384"/>
            <a:ext cx="1263998" cy="1310692"/>
          </a:xfrm>
          <a:prstGeom prst="rect">
            <a:avLst/>
          </a:prstGeom>
        </p:spPr>
      </p:pic>
      <p:sp>
        <p:nvSpPr>
          <p:cNvPr id="39" name="TextBox 38"/>
          <p:cNvSpPr txBox="1"/>
          <p:nvPr/>
        </p:nvSpPr>
        <p:spPr>
          <a:xfrm>
            <a:off x="2297493" y="3929859"/>
            <a:ext cx="7199408" cy="923330"/>
          </a:xfrm>
          <a:prstGeom prst="rect">
            <a:avLst/>
          </a:prstGeom>
          <a:noFill/>
        </p:spPr>
        <p:txBody>
          <a:bodyPr wrap="none" rtlCol="0">
            <a:spAutoFit/>
          </a:bodyPr>
          <a:lstStyle/>
          <a:p>
            <a:pPr algn="ctr"/>
            <a:r>
              <a:rPr lang="en-US" dirty="0" smtClean="0">
                <a:solidFill>
                  <a:srgbClr val="FF0000"/>
                </a:solidFill>
              </a:rPr>
              <a:t>Bottom-Up Saliency </a:t>
            </a:r>
            <a:r>
              <a:rPr lang="en-US" b="1" dirty="0" smtClean="0">
                <a:solidFill>
                  <a:srgbClr val="FF0000"/>
                </a:solidFill>
              </a:rPr>
              <a:t>: </a:t>
            </a:r>
            <a:r>
              <a:rPr lang="en-US" dirty="0" smtClean="0"/>
              <a:t>Innovation is in designing features and fusion</a:t>
            </a:r>
          </a:p>
          <a:p>
            <a:endParaRPr lang="en-US" dirty="0"/>
          </a:p>
          <a:p>
            <a:pPr algn="ctr"/>
            <a:r>
              <a:rPr lang="en-US" dirty="0" smtClean="0"/>
              <a:t>Top-Down Saliency  : Innovation is in designing weights</a:t>
            </a:r>
            <a:endParaRPr lang="en-US" dirty="0"/>
          </a:p>
        </p:txBody>
      </p:sp>
      <p:sp>
        <p:nvSpPr>
          <p:cNvPr id="41" name="Oval 40"/>
          <p:cNvSpPr/>
          <p:nvPr/>
        </p:nvSpPr>
        <p:spPr>
          <a:xfrm>
            <a:off x="2984269" y="5172263"/>
            <a:ext cx="2128058" cy="108896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dirty="0" smtClean="0">
                <a:solidFill>
                  <a:schemeClr val="tx1"/>
                </a:solidFill>
              </a:rPr>
              <a:t>Color, Intensity, Orientation [1]</a:t>
            </a:r>
            <a:endParaRPr lang="en-US" sz="1400" dirty="0">
              <a:solidFill>
                <a:schemeClr val="tx1"/>
              </a:solidFill>
            </a:endParaRPr>
          </a:p>
        </p:txBody>
      </p:sp>
      <p:sp>
        <p:nvSpPr>
          <p:cNvPr id="42" name="Oval 41"/>
          <p:cNvSpPr/>
          <p:nvPr/>
        </p:nvSpPr>
        <p:spPr>
          <a:xfrm>
            <a:off x="6788374" y="5172262"/>
            <a:ext cx="2128058" cy="10889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Faces, text, object detectors [1]</a:t>
            </a:r>
            <a:endParaRPr lang="en-US" sz="1400" dirty="0"/>
          </a:p>
        </p:txBody>
      </p:sp>
      <p:sp>
        <p:nvSpPr>
          <p:cNvPr id="43" name="TextBox 42"/>
          <p:cNvSpPr txBox="1"/>
          <p:nvPr/>
        </p:nvSpPr>
        <p:spPr>
          <a:xfrm>
            <a:off x="1567037" y="6524223"/>
            <a:ext cx="9584483" cy="276999"/>
          </a:xfrm>
          <a:prstGeom prst="rect">
            <a:avLst/>
          </a:prstGeom>
          <a:noFill/>
        </p:spPr>
        <p:txBody>
          <a:bodyPr wrap="none" rtlCol="0">
            <a:spAutoFit/>
          </a:bodyPr>
          <a:lstStyle/>
          <a:p>
            <a:r>
              <a:rPr lang="en-US" sz="1200" dirty="0" smtClean="0"/>
              <a:t>[1] </a:t>
            </a:r>
            <a:r>
              <a:rPr lang="en-US" sz="1200" dirty="0"/>
              <a:t>Judd, </a:t>
            </a:r>
            <a:r>
              <a:rPr lang="en-US" sz="1200" dirty="0" err="1"/>
              <a:t>Tilke</a:t>
            </a:r>
            <a:r>
              <a:rPr lang="en-US" sz="1200" dirty="0"/>
              <a:t>, </a:t>
            </a:r>
            <a:r>
              <a:rPr lang="en-US" sz="1200" dirty="0" err="1"/>
              <a:t>Frédo</a:t>
            </a:r>
            <a:r>
              <a:rPr lang="en-US" sz="1200" dirty="0"/>
              <a:t> Durand, and Antonio </a:t>
            </a:r>
            <a:r>
              <a:rPr lang="en-US" sz="1200" dirty="0" err="1"/>
              <a:t>Torralba</a:t>
            </a:r>
            <a:r>
              <a:rPr lang="en-US" sz="1200" dirty="0"/>
              <a:t>. "A benchmark of computational models of saliency to predict human fixations." (2012).</a:t>
            </a:r>
          </a:p>
        </p:txBody>
      </p:sp>
      <p:cxnSp>
        <p:nvCxnSpPr>
          <p:cNvPr id="45" name="Curved Connector 44"/>
          <p:cNvCxnSpPr/>
          <p:nvPr/>
        </p:nvCxnSpPr>
        <p:spPr>
          <a:xfrm rot="16200000" flipH="1">
            <a:off x="2053768" y="4861057"/>
            <a:ext cx="1427379" cy="283995"/>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65" name="Curved Connector 64"/>
          <p:cNvCxnSpPr/>
          <p:nvPr/>
        </p:nvCxnSpPr>
        <p:spPr>
          <a:xfrm>
            <a:off x="4428931" y="4853189"/>
            <a:ext cx="2359443" cy="699713"/>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35" name="Rectangle 8"/>
          <p:cNvSpPr/>
          <p:nvPr/>
        </p:nvSpPr>
        <p:spPr>
          <a:xfrm>
            <a:off x="6164565" y="2234716"/>
            <a:ext cx="1078499" cy="2881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8"/>
          <p:cNvSpPr/>
          <p:nvPr/>
        </p:nvSpPr>
        <p:spPr>
          <a:xfrm>
            <a:off x="3060823" y="4433655"/>
            <a:ext cx="7956515" cy="633644"/>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8"/>
          <p:cNvSpPr/>
          <p:nvPr/>
        </p:nvSpPr>
        <p:spPr>
          <a:xfrm>
            <a:off x="5187140" y="5050755"/>
            <a:ext cx="3990111" cy="1473468"/>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8"/>
          <p:cNvSpPr/>
          <p:nvPr/>
        </p:nvSpPr>
        <p:spPr>
          <a:xfrm>
            <a:off x="6210332" y="2877443"/>
            <a:ext cx="1078499" cy="2881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982082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40</a:t>
            </a:fld>
            <a:endParaRPr lang="en-US"/>
          </a:p>
        </p:txBody>
      </p:sp>
      <p:pic>
        <p:nvPicPr>
          <p:cNvPr id="8" name="图片 7" descr="ConflictingFeatureGeneration"/>
          <p:cNvPicPr>
            <a:picLocks noChangeAspect="1"/>
          </p:cNvPicPr>
          <p:nvPr>
            <p:custDataLst>
              <p:tags r:id="rId1"/>
            </p:custDataLst>
          </p:nvPr>
        </p:nvPicPr>
        <p:blipFill>
          <a:blip r:embed="rId7"/>
          <a:srcRect r="41145"/>
          <a:stretch>
            <a:fillRect/>
          </a:stretch>
        </p:blipFill>
        <p:spPr>
          <a:xfrm>
            <a:off x="2144464" y="2086010"/>
            <a:ext cx="4366260" cy="2332990"/>
          </a:xfrm>
          <a:prstGeom prst="rect">
            <a:avLst/>
          </a:prstGeom>
        </p:spPr>
      </p:pic>
      <p:sp>
        <p:nvSpPr>
          <p:cNvPr id="10" name="下箭头 9"/>
          <p:cNvSpPr/>
          <p:nvPr/>
        </p:nvSpPr>
        <p:spPr>
          <a:xfrm>
            <a:off x="3900874" y="3985930"/>
            <a:ext cx="241803" cy="1437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onflictingFeatureGeneration"/>
          <p:cNvPicPr>
            <a:picLocks noChangeAspect="1"/>
          </p:cNvPicPr>
          <p:nvPr>
            <p:custDataLst>
              <p:tags r:id="rId2"/>
            </p:custDataLst>
          </p:nvPr>
        </p:nvPicPr>
        <p:blipFill>
          <a:blip r:embed="rId7"/>
          <a:srcRect l="23111" t="18263" r="67953" b="28688"/>
          <a:stretch>
            <a:fillRect/>
          </a:stretch>
        </p:blipFill>
        <p:spPr>
          <a:xfrm>
            <a:off x="2680858" y="5294314"/>
            <a:ext cx="554355" cy="1035050"/>
          </a:xfrm>
          <a:prstGeom prst="rect">
            <a:avLst/>
          </a:prstGeom>
        </p:spPr>
      </p:pic>
      <p:pic>
        <p:nvPicPr>
          <p:cNvPr id="17" name="图片 16" descr="ConflictingFeatureGeneration"/>
          <p:cNvPicPr>
            <a:picLocks noChangeAspect="1"/>
          </p:cNvPicPr>
          <p:nvPr>
            <p:custDataLst>
              <p:tags r:id="rId3"/>
            </p:custDataLst>
          </p:nvPr>
        </p:nvPicPr>
        <p:blipFill>
          <a:blip r:embed="rId7"/>
          <a:srcRect l="23111" t="18263" r="67953" b="28688"/>
          <a:stretch>
            <a:fillRect/>
          </a:stretch>
        </p:blipFill>
        <p:spPr>
          <a:xfrm>
            <a:off x="3315858" y="5294314"/>
            <a:ext cx="554355" cy="1035050"/>
          </a:xfrm>
          <a:prstGeom prst="rect">
            <a:avLst/>
          </a:prstGeom>
        </p:spPr>
      </p:pic>
      <p:sp>
        <p:nvSpPr>
          <p:cNvPr id="18" name="文本框 17"/>
          <p:cNvSpPr txBox="1"/>
          <p:nvPr/>
        </p:nvSpPr>
        <p:spPr>
          <a:xfrm>
            <a:off x="3950858" y="5240522"/>
            <a:ext cx="1156335" cy="706755"/>
          </a:xfrm>
          <a:prstGeom prst="rect">
            <a:avLst/>
          </a:prstGeom>
          <a:noFill/>
        </p:spPr>
        <p:txBody>
          <a:bodyPr wrap="square" rtlCol="0">
            <a:spAutoFit/>
          </a:bodyPr>
          <a:lstStyle/>
          <a:p>
            <a:r>
              <a:rPr lang="en-US" altLang="zh-CN" sz="4000"/>
              <a:t>...</a:t>
            </a:r>
          </a:p>
        </p:txBody>
      </p:sp>
      <p:pic>
        <p:nvPicPr>
          <p:cNvPr id="19" name="图片 18" descr="ConflictingFeatureGeneration"/>
          <p:cNvPicPr>
            <a:picLocks noChangeAspect="1"/>
          </p:cNvPicPr>
          <p:nvPr>
            <p:custDataLst>
              <p:tags r:id="rId4"/>
            </p:custDataLst>
          </p:nvPr>
        </p:nvPicPr>
        <p:blipFill>
          <a:blip r:embed="rId7"/>
          <a:srcRect l="23111" t="18263" r="67953" b="28688"/>
          <a:stretch>
            <a:fillRect/>
          </a:stretch>
        </p:blipFill>
        <p:spPr>
          <a:xfrm>
            <a:off x="4552838" y="5294314"/>
            <a:ext cx="554355" cy="1035050"/>
          </a:xfrm>
          <a:prstGeom prst="rect">
            <a:avLst/>
          </a:prstGeom>
        </p:spPr>
      </p:pic>
      <p:sp>
        <p:nvSpPr>
          <p:cNvPr id="27" name="文本框 26"/>
          <p:cNvSpPr txBox="1"/>
          <p:nvPr/>
        </p:nvSpPr>
        <p:spPr>
          <a:xfrm>
            <a:off x="1523504" y="5493774"/>
            <a:ext cx="1245870" cy="645160"/>
          </a:xfrm>
          <a:prstGeom prst="rect">
            <a:avLst/>
          </a:prstGeom>
          <a:noFill/>
        </p:spPr>
        <p:txBody>
          <a:bodyPr wrap="square" rtlCol="0">
            <a:spAutoFit/>
          </a:bodyPr>
          <a:lstStyle/>
          <a:p>
            <a:pPr algn="ctr"/>
            <a:r>
              <a:rPr lang="en-US" altLang="zh-CN" sz="1200" b="1"/>
              <a:t>R Pseudo</a:t>
            </a:r>
          </a:p>
          <a:p>
            <a:pPr algn="ctr"/>
            <a:r>
              <a:rPr lang="en-US" altLang="zh-CN" sz="1200" b="1" dirty="0"/>
              <a:t>Saliency</a:t>
            </a:r>
          </a:p>
          <a:p>
            <a:pPr algn="ctr"/>
            <a:r>
              <a:rPr lang="en-US" altLang="zh-CN" sz="1200" b="1" dirty="0"/>
              <a:t>Maps</a:t>
            </a:r>
          </a:p>
        </p:txBody>
      </p:sp>
      <p:grpSp>
        <p:nvGrpSpPr>
          <p:cNvPr id="22" name="组合 21"/>
          <p:cNvGrpSpPr/>
          <p:nvPr/>
        </p:nvGrpSpPr>
        <p:grpSpPr>
          <a:xfrm>
            <a:off x="6564064" y="1768510"/>
            <a:ext cx="2997996" cy="2795161"/>
            <a:chOff x="11800" y="3308"/>
            <a:chExt cx="6529" cy="5982"/>
          </a:xfrm>
        </p:grpSpPr>
        <p:sp>
          <p:nvSpPr>
            <p:cNvPr id="23" name="圆角矩形 22"/>
            <p:cNvSpPr/>
            <p:nvPr/>
          </p:nvSpPr>
          <p:spPr>
            <a:xfrm>
              <a:off x="11800" y="3308"/>
              <a:ext cx="6529" cy="5982"/>
            </a:xfrm>
            <a:prstGeom prst="round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p:cNvGrpSpPr/>
            <p:nvPr/>
          </p:nvGrpSpPr>
          <p:grpSpPr>
            <a:xfrm>
              <a:off x="12013" y="3683"/>
              <a:ext cx="5787" cy="4717"/>
              <a:chOff x="11437" y="3697"/>
              <a:chExt cx="5787" cy="4717"/>
            </a:xfrm>
          </p:grpSpPr>
          <p:grpSp>
            <p:nvGrpSpPr>
              <p:cNvPr id="56" name="组合 55"/>
              <p:cNvGrpSpPr/>
              <p:nvPr/>
            </p:nvGrpSpPr>
            <p:grpSpPr>
              <a:xfrm>
                <a:off x="11437" y="3697"/>
                <a:ext cx="2947" cy="4697"/>
                <a:chOff x="11437" y="3697"/>
                <a:chExt cx="2947" cy="4697"/>
              </a:xfrm>
            </p:grpSpPr>
            <p:grpSp>
              <p:nvGrpSpPr>
                <p:cNvPr id="46" name="组合 45"/>
                <p:cNvGrpSpPr/>
                <p:nvPr/>
              </p:nvGrpSpPr>
              <p:grpSpPr>
                <a:xfrm>
                  <a:off x="11437" y="3705"/>
                  <a:ext cx="1899" cy="4025"/>
                  <a:chOff x="11437" y="3705"/>
                  <a:chExt cx="1899" cy="4025"/>
                </a:xfrm>
              </p:grpSpPr>
              <p:grpSp>
                <p:nvGrpSpPr>
                  <p:cNvPr id="43" name="组合 42"/>
                  <p:cNvGrpSpPr/>
                  <p:nvPr/>
                </p:nvGrpSpPr>
                <p:grpSpPr>
                  <a:xfrm>
                    <a:off x="11613" y="3705"/>
                    <a:ext cx="656" cy="1305"/>
                    <a:chOff x="11613" y="2544"/>
                    <a:chExt cx="656" cy="1305"/>
                  </a:xfrm>
                </p:grpSpPr>
                <p:sp>
                  <p:nvSpPr>
                    <p:cNvPr id="38" name="矩形 37"/>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accent4"/>
                          </a:solidFill>
                        </a:rPr>
                        <a:t>1</a:t>
                      </a:r>
                    </a:p>
                  </p:txBody>
                </p:sp>
                <p:sp>
                  <p:nvSpPr>
                    <p:cNvPr id="40" name="矩形 39"/>
                    <p:cNvSpPr/>
                    <p:nvPr/>
                  </p:nvSpPr>
                  <p:spPr>
                    <a:xfrm>
                      <a:off x="11613" y="319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42" name="矩形 41"/>
                  <p:cNvSpPr/>
                  <p:nvPr/>
                </p:nvSpPr>
                <p:spPr>
                  <a:xfrm>
                    <a:off x="11613" y="707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44" name="矩形 43"/>
                  <p:cNvSpPr/>
                  <p:nvPr/>
                </p:nvSpPr>
                <p:spPr>
                  <a:xfrm>
                    <a:off x="11613" y="5010"/>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grpSp>
              <p:nvGrpSpPr>
                <p:cNvPr id="47" name="组合 46"/>
                <p:cNvGrpSpPr/>
                <p:nvPr/>
              </p:nvGrpSpPr>
              <p:grpSpPr>
                <a:xfrm>
                  <a:off x="12485" y="3697"/>
                  <a:ext cx="1899" cy="4697"/>
                  <a:chOff x="11437" y="3705"/>
                  <a:chExt cx="1899" cy="4697"/>
                </a:xfrm>
              </p:grpSpPr>
              <p:grpSp>
                <p:nvGrpSpPr>
                  <p:cNvPr id="48" name="组合 47"/>
                  <p:cNvGrpSpPr/>
                  <p:nvPr/>
                </p:nvGrpSpPr>
                <p:grpSpPr>
                  <a:xfrm>
                    <a:off x="11613" y="3705"/>
                    <a:ext cx="656" cy="4041"/>
                    <a:chOff x="11613" y="2544"/>
                    <a:chExt cx="656" cy="4041"/>
                  </a:xfrm>
                </p:grpSpPr>
                <p:sp>
                  <p:nvSpPr>
                    <p:cNvPr id="49" name="矩形 48"/>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50" name="矩形 49"/>
                    <p:cNvSpPr/>
                    <p:nvPr/>
                  </p:nvSpPr>
                  <p:spPr>
                    <a:xfrm>
                      <a:off x="11613" y="320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accent6"/>
                          </a:solidFill>
                        </a:rPr>
                        <a:t>1</a:t>
                      </a:r>
                    </a:p>
                  </p:txBody>
                </p:sp>
                <p:sp>
                  <p:nvSpPr>
                    <p:cNvPr id="51" name="矩形 50"/>
                    <p:cNvSpPr/>
                    <p:nvPr/>
                  </p:nvSpPr>
                  <p:spPr>
                    <a:xfrm>
                      <a:off x="11613" y="592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52" name="矩形 51"/>
                  <p:cNvSpPr/>
                  <p:nvPr/>
                </p:nvSpPr>
                <p:spPr>
                  <a:xfrm>
                    <a:off x="11613" y="7746"/>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53" name="矩形 52"/>
                  <p:cNvSpPr/>
                  <p:nvPr/>
                </p:nvSpPr>
                <p:spPr>
                  <a:xfrm>
                    <a:off x="11613" y="5026"/>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sp>
              <p:nvSpPr>
                <p:cNvPr id="55" name="矩形 54"/>
                <p:cNvSpPr/>
                <p:nvPr/>
              </p:nvSpPr>
              <p:spPr>
                <a:xfrm>
                  <a:off x="11613" y="773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grpSp>
            <p:nvGrpSpPr>
              <p:cNvPr id="57" name="组合 56"/>
              <p:cNvGrpSpPr/>
              <p:nvPr/>
            </p:nvGrpSpPr>
            <p:grpSpPr>
              <a:xfrm>
                <a:off x="14277" y="3709"/>
                <a:ext cx="2947" cy="4705"/>
                <a:chOff x="11437" y="3697"/>
                <a:chExt cx="2947" cy="4705"/>
              </a:xfrm>
            </p:grpSpPr>
            <p:grpSp>
              <p:nvGrpSpPr>
                <p:cNvPr id="58" name="组合 57"/>
                <p:cNvGrpSpPr/>
                <p:nvPr/>
              </p:nvGrpSpPr>
              <p:grpSpPr>
                <a:xfrm>
                  <a:off x="11437" y="3705"/>
                  <a:ext cx="1899" cy="4041"/>
                  <a:chOff x="11437" y="3705"/>
                  <a:chExt cx="1899" cy="4041"/>
                </a:xfrm>
              </p:grpSpPr>
              <p:grpSp>
                <p:nvGrpSpPr>
                  <p:cNvPr id="59" name="组合 58"/>
                  <p:cNvGrpSpPr/>
                  <p:nvPr/>
                </p:nvGrpSpPr>
                <p:grpSpPr>
                  <a:xfrm>
                    <a:off x="11613" y="3705"/>
                    <a:ext cx="656" cy="1321"/>
                    <a:chOff x="11613" y="2544"/>
                    <a:chExt cx="656" cy="1321"/>
                  </a:xfrm>
                </p:grpSpPr>
                <p:sp>
                  <p:nvSpPr>
                    <p:cNvPr id="60" name="矩形 59"/>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1" name="矩形 60"/>
                    <p:cNvSpPr/>
                    <p:nvPr/>
                  </p:nvSpPr>
                  <p:spPr>
                    <a:xfrm>
                      <a:off x="11613" y="320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62" name="矩形 61"/>
                  <p:cNvSpPr/>
                  <p:nvPr/>
                </p:nvSpPr>
                <p:spPr>
                  <a:xfrm>
                    <a:off x="11613" y="709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1</a:t>
                    </a:r>
                  </a:p>
                </p:txBody>
              </p:sp>
              <p:sp>
                <p:nvSpPr>
                  <p:cNvPr id="63" name="矩形 62"/>
                  <p:cNvSpPr/>
                  <p:nvPr/>
                </p:nvSpPr>
                <p:spPr>
                  <a:xfrm>
                    <a:off x="11613" y="5026"/>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grpSp>
              <p:nvGrpSpPr>
                <p:cNvPr id="65" name="组合 64"/>
                <p:cNvGrpSpPr/>
                <p:nvPr/>
              </p:nvGrpSpPr>
              <p:grpSpPr>
                <a:xfrm>
                  <a:off x="12485" y="3697"/>
                  <a:ext cx="1899" cy="4681"/>
                  <a:chOff x="11437" y="3705"/>
                  <a:chExt cx="1899" cy="4681"/>
                </a:xfrm>
              </p:grpSpPr>
              <p:grpSp>
                <p:nvGrpSpPr>
                  <p:cNvPr id="66" name="组合 65"/>
                  <p:cNvGrpSpPr/>
                  <p:nvPr/>
                </p:nvGrpSpPr>
                <p:grpSpPr>
                  <a:xfrm>
                    <a:off x="11613" y="3705"/>
                    <a:ext cx="656" cy="4025"/>
                    <a:chOff x="11613" y="2544"/>
                    <a:chExt cx="656" cy="4025"/>
                  </a:xfrm>
                </p:grpSpPr>
                <p:sp>
                  <p:nvSpPr>
                    <p:cNvPr id="67" name="矩形 66"/>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8" name="矩形 67"/>
                    <p:cNvSpPr/>
                    <p:nvPr/>
                  </p:nvSpPr>
                  <p:spPr>
                    <a:xfrm>
                      <a:off x="11613" y="319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9" name="矩形 68"/>
                    <p:cNvSpPr/>
                    <p:nvPr/>
                  </p:nvSpPr>
                  <p:spPr>
                    <a:xfrm>
                      <a:off x="11613" y="591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70" name="矩形 69"/>
                  <p:cNvSpPr/>
                  <p:nvPr/>
                </p:nvSpPr>
                <p:spPr>
                  <a:xfrm>
                    <a:off x="11613" y="773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7030A0"/>
                        </a:solidFill>
                      </a:rPr>
                      <a:t>1</a:t>
                    </a:r>
                  </a:p>
                </p:txBody>
              </p:sp>
              <p:sp>
                <p:nvSpPr>
                  <p:cNvPr id="71" name="矩形 70"/>
                  <p:cNvSpPr/>
                  <p:nvPr/>
                </p:nvSpPr>
                <p:spPr>
                  <a:xfrm>
                    <a:off x="11613" y="5010"/>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sp>
              <p:nvSpPr>
                <p:cNvPr id="73" name="矩形 72"/>
                <p:cNvSpPr/>
                <p:nvPr/>
              </p:nvSpPr>
              <p:spPr>
                <a:xfrm>
                  <a:off x="11613" y="7746"/>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74" name="文本框 73"/>
              <p:cNvSpPr txBox="1"/>
              <p:nvPr/>
            </p:nvSpPr>
            <p:spPr>
              <a:xfrm>
                <a:off x="13336" y="5402"/>
                <a:ext cx="1172" cy="1460"/>
              </a:xfrm>
              <a:prstGeom prst="rect">
                <a:avLst/>
              </a:prstGeom>
              <a:noFill/>
            </p:spPr>
            <p:txBody>
              <a:bodyPr wrap="square" rtlCol="0">
                <a:spAutoFit/>
              </a:bodyPr>
              <a:lstStyle/>
              <a:p>
                <a:pPr algn="dist">
                  <a:lnSpc>
                    <a:spcPct val="120000"/>
                  </a:lnSpc>
                </a:pPr>
                <a:r>
                  <a:rPr lang="en-US" altLang="zh-CN" sz="3200" b="1"/>
                  <a:t>...</a:t>
                </a:r>
              </a:p>
            </p:txBody>
          </p:sp>
        </p:grpSp>
      </p:grpSp>
      <p:sp>
        <p:nvSpPr>
          <p:cNvPr id="25" name="文本框 24"/>
          <p:cNvSpPr txBox="1"/>
          <p:nvPr/>
        </p:nvSpPr>
        <p:spPr>
          <a:xfrm>
            <a:off x="8820854" y="1823755"/>
            <a:ext cx="872490" cy="306705"/>
          </a:xfrm>
          <a:prstGeom prst="rect">
            <a:avLst/>
          </a:prstGeom>
          <a:noFill/>
        </p:spPr>
        <p:txBody>
          <a:bodyPr wrap="square" rtlCol="0">
            <a:spAutoFit/>
          </a:bodyPr>
          <a:lstStyle/>
          <a:p>
            <a:r>
              <a:rPr lang="en-US" altLang="zh-CN" sz="1400" b="1"/>
              <a:t>y</a:t>
            </a:r>
            <a:r>
              <a:rPr lang="en-US" altLang="zh-CN" sz="1400" b="1" baseline="-25000"/>
              <a:t>unexp</a:t>
            </a:r>
          </a:p>
        </p:txBody>
      </p:sp>
      <p:sp>
        <p:nvSpPr>
          <p:cNvPr id="26" name="右大括号 25"/>
          <p:cNvSpPr/>
          <p:nvPr/>
        </p:nvSpPr>
        <p:spPr>
          <a:xfrm>
            <a:off x="8849429" y="2086010"/>
            <a:ext cx="231140" cy="1899920"/>
          </a:xfrm>
          <a:prstGeom prst="rightBrace">
            <a:avLst>
              <a:gd name="adj1" fmla="val 69780"/>
              <a:gd name="adj2" fmla="val 50000"/>
            </a:avLst>
          </a:prstGeom>
          <a:ln w="19050" cmpd="sng">
            <a:solidFill>
              <a:srgbClr val="262626"/>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9080569" y="2908335"/>
            <a:ext cx="963930" cy="275590"/>
          </a:xfrm>
          <a:prstGeom prst="rect">
            <a:avLst/>
          </a:prstGeom>
          <a:noFill/>
        </p:spPr>
        <p:txBody>
          <a:bodyPr wrap="square" rtlCol="0">
            <a:spAutoFit/>
          </a:bodyPr>
          <a:lstStyle/>
          <a:p>
            <a:r>
              <a:rPr lang="en-US" altLang="zh-CN" sz="1200" b="1"/>
              <a:t>1</a:t>
            </a:r>
            <a:r>
              <a:rPr lang="zh-CN" altLang="en-US" sz="1200" b="1"/>
              <a:t>×</a:t>
            </a:r>
            <a:r>
              <a:rPr lang="en-US" altLang="zh-CN" sz="1200" b="1"/>
              <a:t>R</a:t>
            </a:r>
          </a:p>
        </p:txBody>
      </p:sp>
      <p:sp>
        <p:nvSpPr>
          <p:cNvPr id="29" name="文本框 28"/>
          <p:cNvSpPr txBox="1"/>
          <p:nvPr/>
        </p:nvSpPr>
        <p:spPr>
          <a:xfrm>
            <a:off x="6757739" y="4147855"/>
            <a:ext cx="2935605" cy="306705"/>
          </a:xfrm>
          <a:prstGeom prst="rect">
            <a:avLst/>
          </a:prstGeom>
          <a:noFill/>
        </p:spPr>
        <p:txBody>
          <a:bodyPr wrap="square" rtlCol="0">
            <a:spAutoFit/>
          </a:bodyPr>
          <a:lstStyle/>
          <a:p>
            <a:r>
              <a:rPr lang="en-US" altLang="zh-CN" sz="1400" b="1"/>
              <a:t>R unexpected stimuli vectors</a:t>
            </a:r>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0" name="Rectangle 8"/>
          <p:cNvSpPr/>
          <p:nvPr/>
        </p:nvSpPr>
        <p:spPr>
          <a:xfrm>
            <a:off x="8476862" y="836633"/>
            <a:ext cx="3485152"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Rectangle 8"/>
          <p:cNvSpPr/>
          <p:nvPr/>
        </p:nvSpPr>
        <p:spPr>
          <a:xfrm>
            <a:off x="285884" y="802455"/>
            <a:ext cx="531144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Combining Pseudo-Saliency Maps</a:t>
            </a:r>
            <a:endParaRPr lang="en-US" sz="3000" dirty="0">
              <a:latin typeface="+mj-lt"/>
              <a:cs typeface="+mj-lt"/>
            </a:endParaRPr>
          </a:p>
        </p:txBody>
      </p:sp>
      <p:sp>
        <p:nvSpPr>
          <p:cNvPr id="83" name="右大括号 10"/>
          <p:cNvSpPr/>
          <p:nvPr/>
        </p:nvSpPr>
        <p:spPr>
          <a:xfrm rot="10800000">
            <a:off x="5226370" y="5113920"/>
            <a:ext cx="254000" cy="1215443"/>
          </a:xfrm>
          <a:prstGeom prst="rightBrace">
            <a:avLst>
              <a:gd name="adj1" fmla="val 68566"/>
              <a:gd name="adj2" fmla="val 50000"/>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圆角矩形 11"/>
          <p:cNvSpPr/>
          <p:nvPr/>
        </p:nvSpPr>
        <p:spPr>
          <a:xfrm>
            <a:off x="5517354" y="4757165"/>
            <a:ext cx="1377315" cy="724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Mean</a:t>
            </a:r>
          </a:p>
          <a:p>
            <a:pPr algn="ctr"/>
            <a:r>
              <a:rPr lang="en-US" altLang="zh-CN" sz="1200" dirty="0"/>
              <a:t>of the R Pseudo Saliency Maps</a:t>
            </a:r>
            <a:r>
              <a:rPr lang="en-US" altLang="zh-CN" dirty="0"/>
              <a:t> </a:t>
            </a:r>
          </a:p>
        </p:txBody>
      </p:sp>
      <p:sp>
        <p:nvSpPr>
          <p:cNvPr id="85" name="圆角矩形 12"/>
          <p:cNvSpPr/>
          <p:nvPr/>
        </p:nvSpPr>
        <p:spPr>
          <a:xfrm>
            <a:off x="5517354" y="5994401"/>
            <a:ext cx="1411605" cy="725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Variance</a:t>
            </a:r>
          </a:p>
          <a:p>
            <a:pPr algn="ctr"/>
            <a:r>
              <a:rPr lang="en-US" altLang="zh-CN" sz="1200" dirty="0"/>
              <a:t>of the R Pseudo Saliency</a:t>
            </a:r>
            <a:r>
              <a:rPr lang="en-US" altLang="zh-CN" dirty="0"/>
              <a:t> </a:t>
            </a:r>
            <a:r>
              <a:rPr lang="en-US" altLang="zh-CN" sz="1200" dirty="0"/>
              <a:t>Maps</a:t>
            </a:r>
            <a:r>
              <a:rPr lang="en-US" altLang="zh-CN" dirty="0"/>
              <a:t> </a:t>
            </a:r>
          </a:p>
        </p:txBody>
      </p:sp>
      <p:sp>
        <p:nvSpPr>
          <p:cNvPr id="86" name="右大括号 13"/>
          <p:cNvSpPr/>
          <p:nvPr/>
        </p:nvSpPr>
        <p:spPr>
          <a:xfrm flipV="1">
            <a:off x="6883036" y="5112632"/>
            <a:ext cx="244475" cy="1216732"/>
          </a:xfrm>
          <a:prstGeom prst="rightBrace">
            <a:avLst>
              <a:gd name="adj1" fmla="val 68566"/>
              <a:gd name="adj2" fmla="val 50000"/>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圆角矩形 14"/>
          <p:cNvSpPr/>
          <p:nvPr/>
        </p:nvSpPr>
        <p:spPr>
          <a:xfrm>
            <a:off x="7136198" y="5438423"/>
            <a:ext cx="1356995" cy="565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Pixel-wise Multiplication</a:t>
            </a:r>
          </a:p>
        </p:txBody>
      </p:sp>
      <p:pic>
        <p:nvPicPr>
          <p:cNvPr id="88" name="图片 8" descr="imadrid_static_street_p9110480"/>
          <p:cNvPicPr>
            <a:picLocks noChangeAspect="1"/>
          </p:cNvPicPr>
          <p:nvPr/>
        </p:nvPicPr>
        <p:blipFill>
          <a:blip r:embed="rId8"/>
          <a:stretch>
            <a:fillRect/>
          </a:stretch>
        </p:blipFill>
        <p:spPr>
          <a:xfrm>
            <a:off x="10311841" y="5348570"/>
            <a:ext cx="1028700" cy="744855"/>
          </a:xfrm>
          <a:prstGeom prst="rect">
            <a:avLst/>
          </a:prstGeom>
        </p:spPr>
      </p:pic>
      <p:sp>
        <p:nvSpPr>
          <p:cNvPr id="89" name="右箭头 15"/>
          <p:cNvSpPr/>
          <p:nvPr/>
        </p:nvSpPr>
        <p:spPr>
          <a:xfrm>
            <a:off x="8516689" y="5583625"/>
            <a:ext cx="1795152" cy="23241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5609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3504" y="1687484"/>
            <a:ext cx="8426254" cy="51026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灯片编号占位符 4"/>
          <p:cNvSpPr>
            <a:spLocks noGrp="1"/>
          </p:cNvSpPr>
          <p:nvPr>
            <p:ph type="sldNum" sz="quarter" idx="12"/>
          </p:nvPr>
        </p:nvSpPr>
        <p:spPr/>
        <p:txBody>
          <a:bodyPr/>
          <a:lstStyle/>
          <a:p>
            <a:fld id="{AE678206-0642-9F48-9727-6B519CB285FA}" type="slidenum">
              <a:rPr lang="en-US" smtClean="0"/>
              <a:t>41</a:t>
            </a:fld>
            <a:endParaRPr lang="en-US"/>
          </a:p>
        </p:txBody>
      </p:sp>
      <p:pic>
        <p:nvPicPr>
          <p:cNvPr id="8" name="图片 7" descr="ConflictingFeatureGeneration"/>
          <p:cNvPicPr>
            <a:picLocks noChangeAspect="1"/>
          </p:cNvPicPr>
          <p:nvPr>
            <p:custDataLst>
              <p:tags r:id="rId1"/>
            </p:custDataLst>
          </p:nvPr>
        </p:nvPicPr>
        <p:blipFill>
          <a:blip r:embed="rId7"/>
          <a:srcRect r="41145"/>
          <a:stretch>
            <a:fillRect/>
          </a:stretch>
        </p:blipFill>
        <p:spPr>
          <a:xfrm>
            <a:off x="2144464" y="2086010"/>
            <a:ext cx="4366260" cy="2332990"/>
          </a:xfrm>
          <a:prstGeom prst="rect">
            <a:avLst/>
          </a:prstGeom>
        </p:spPr>
      </p:pic>
      <p:sp>
        <p:nvSpPr>
          <p:cNvPr id="10" name="下箭头 9"/>
          <p:cNvSpPr/>
          <p:nvPr/>
        </p:nvSpPr>
        <p:spPr>
          <a:xfrm>
            <a:off x="3900874" y="3985930"/>
            <a:ext cx="241803" cy="1437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onflictingFeatureGeneration"/>
          <p:cNvPicPr>
            <a:picLocks noChangeAspect="1"/>
          </p:cNvPicPr>
          <p:nvPr>
            <p:custDataLst>
              <p:tags r:id="rId2"/>
            </p:custDataLst>
          </p:nvPr>
        </p:nvPicPr>
        <p:blipFill>
          <a:blip r:embed="rId7"/>
          <a:srcRect l="23111" t="18263" r="67953" b="28688"/>
          <a:stretch>
            <a:fillRect/>
          </a:stretch>
        </p:blipFill>
        <p:spPr>
          <a:xfrm>
            <a:off x="2680858" y="5294314"/>
            <a:ext cx="554355" cy="1035050"/>
          </a:xfrm>
          <a:prstGeom prst="rect">
            <a:avLst/>
          </a:prstGeom>
        </p:spPr>
      </p:pic>
      <p:pic>
        <p:nvPicPr>
          <p:cNvPr id="17" name="图片 16" descr="ConflictingFeatureGeneration"/>
          <p:cNvPicPr>
            <a:picLocks noChangeAspect="1"/>
          </p:cNvPicPr>
          <p:nvPr>
            <p:custDataLst>
              <p:tags r:id="rId3"/>
            </p:custDataLst>
          </p:nvPr>
        </p:nvPicPr>
        <p:blipFill>
          <a:blip r:embed="rId7"/>
          <a:srcRect l="23111" t="18263" r="67953" b="28688"/>
          <a:stretch>
            <a:fillRect/>
          </a:stretch>
        </p:blipFill>
        <p:spPr>
          <a:xfrm>
            <a:off x="3315858" y="5294314"/>
            <a:ext cx="554355" cy="1035050"/>
          </a:xfrm>
          <a:prstGeom prst="rect">
            <a:avLst/>
          </a:prstGeom>
        </p:spPr>
      </p:pic>
      <p:sp>
        <p:nvSpPr>
          <p:cNvPr id="18" name="文本框 17"/>
          <p:cNvSpPr txBox="1"/>
          <p:nvPr/>
        </p:nvSpPr>
        <p:spPr>
          <a:xfrm>
            <a:off x="3950858" y="5240522"/>
            <a:ext cx="1156335" cy="706755"/>
          </a:xfrm>
          <a:prstGeom prst="rect">
            <a:avLst/>
          </a:prstGeom>
          <a:noFill/>
        </p:spPr>
        <p:txBody>
          <a:bodyPr wrap="square" rtlCol="0">
            <a:spAutoFit/>
          </a:bodyPr>
          <a:lstStyle/>
          <a:p>
            <a:r>
              <a:rPr lang="en-US" altLang="zh-CN" sz="4000"/>
              <a:t>...</a:t>
            </a:r>
          </a:p>
        </p:txBody>
      </p:sp>
      <p:pic>
        <p:nvPicPr>
          <p:cNvPr id="19" name="图片 18" descr="ConflictingFeatureGeneration"/>
          <p:cNvPicPr>
            <a:picLocks noChangeAspect="1"/>
          </p:cNvPicPr>
          <p:nvPr>
            <p:custDataLst>
              <p:tags r:id="rId4"/>
            </p:custDataLst>
          </p:nvPr>
        </p:nvPicPr>
        <p:blipFill>
          <a:blip r:embed="rId7"/>
          <a:srcRect l="23111" t="18263" r="67953" b="28688"/>
          <a:stretch>
            <a:fillRect/>
          </a:stretch>
        </p:blipFill>
        <p:spPr>
          <a:xfrm>
            <a:off x="4552838" y="5294314"/>
            <a:ext cx="554355" cy="1035050"/>
          </a:xfrm>
          <a:prstGeom prst="rect">
            <a:avLst/>
          </a:prstGeom>
        </p:spPr>
      </p:pic>
      <p:sp>
        <p:nvSpPr>
          <p:cNvPr id="27" name="文本框 26"/>
          <p:cNvSpPr txBox="1"/>
          <p:nvPr/>
        </p:nvSpPr>
        <p:spPr>
          <a:xfrm>
            <a:off x="1523504" y="5493774"/>
            <a:ext cx="1245870" cy="645160"/>
          </a:xfrm>
          <a:prstGeom prst="rect">
            <a:avLst/>
          </a:prstGeom>
          <a:noFill/>
        </p:spPr>
        <p:txBody>
          <a:bodyPr wrap="square" rtlCol="0">
            <a:spAutoFit/>
          </a:bodyPr>
          <a:lstStyle/>
          <a:p>
            <a:pPr algn="ctr"/>
            <a:r>
              <a:rPr lang="en-US" altLang="zh-CN" sz="1200" b="1"/>
              <a:t>R Pseudo</a:t>
            </a:r>
          </a:p>
          <a:p>
            <a:pPr algn="ctr"/>
            <a:r>
              <a:rPr lang="en-US" altLang="zh-CN" sz="1200" b="1" dirty="0"/>
              <a:t>Saliency</a:t>
            </a:r>
          </a:p>
          <a:p>
            <a:pPr algn="ctr"/>
            <a:r>
              <a:rPr lang="en-US" altLang="zh-CN" sz="1200" b="1" dirty="0"/>
              <a:t>Maps</a:t>
            </a:r>
          </a:p>
        </p:txBody>
      </p:sp>
      <p:grpSp>
        <p:nvGrpSpPr>
          <p:cNvPr id="22" name="组合 21"/>
          <p:cNvGrpSpPr/>
          <p:nvPr/>
        </p:nvGrpSpPr>
        <p:grpSpPr>
          <a:xfrm>
            <a:off x="6564064" y="1768510"/>
            <a:ext cx="2997996" cy="2795161"/>
            <a:chOff x="11800" y="3308"/>
            <a:chExt cx="6529" cy="5982"/>
          </a:xfrm>
        </p:grpSpPr>
        <p:sp>
          <p:nvSpPr>
            <p:cNvPr id="23" name="圆角矩形 22"/>
            <p:cNvSpPr/>
            <p:nvPr/>
          </p:nvSpPr>
          <p:spPr>
            <a:xfrm>
              <a:off x="11800" y="3308"/>
              <a:ext cx="6529" cy="5982"/>
            </a:xfrm>
            <a:prstGeom prst="round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p:cNvGrpSpPr/>
            <p:nvPr/>
          </p:nvGrpSpPr>
          <p:grpSpPr>
            <a:xfrm>
              <a:off x="12013" y="3683"/>
              <a:ext cx="5787" cy="4717"/>
              <a:chOff x="11437" y="3697"/>
              <a:chExt cx="5787" cy="4717"/>
            </a:xfrm>
          </p:grpSpPr>
          <p:grpSp>
            <p:nvGrpSpPr>
              <p:cNvPr id="56" name="组合 55"/>
              <p:cNvGrpSpPr/>
              <p:nvPr/>
            </p:nvGrpSpPr>
            <p:grpSpPr>
              <a:xfrm>
                <a:off x="11437" y="3697"/>
                <a:ext cx="2947" cy="4697"/>
                <a:chOff x="11437" y="3697"/>
                <a:chExt cx="2947" cy="4697"/>
              </a:xfrm>
            </p:grpSpPr>
            <p:grpSp>
              <p:nvGrpSpPr>
                <p:cNvPr id="46" name="组合 45"/>
                <p:cNvGrpSpPr/>
                <p:nvPr/>
              </p:nvGrpSpPr>
              <p:grpSpPr>
                <a:xfrm>
                  <a:off x="11437" y="3705"/>
                  <a:ext cx="1899" cy="4025"/>
                  <a:chOff x="11437" y="3705"/>
                  <a:chExt cx="1899" cy="4025"/>
                </a:xfrm>
              </p:grpSpPr>
              <p:grpSp>
                <p:nvGrpSpPr>
                  <p:cNvPr id="43" name="组合 42"/>
                  <p:cNvGrpSpPr/>
                  <p:nvPr/>
                </p:nvGrpSpPr>
                <p:grpSpPr>
                  <a:xfrm>
                    <a:off x="11613" y="3705"/>
                    <a:ext cx="656" cy="1305"/>
                    <a:chOff x="11613" y="2544"/>
                    <a:chExt cx="656" cy="1305"/>
                  </a:xfrm>
                </p:grpSpPr>
                <p:sp>
                  <p:nvSpPr>
                    <p:cNvPr id="38" name="矩形 37"/>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accent4"/>
                          </a:solidFill>
                        </a:rPr>
                        <a:t>1</a:t>
                      </a:r>
                    </a:p>
                  </p:txBody>
                </p:sp>
                <p:sp>
                  <p:nvSpPr>
                    <p:cNvPr id="40" name="矩形 39"/>
                    <p:cNvSpPr/>
                    <p:nvPr/>
                  </p:nvSpPr>
                  <p:spPr>
                    <a:xfrm>
                      <a:off x="11613" y="319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42" name="矩形 41"/>
                  <p:cNvSpPr/>
                  <p:nvPr/>
                </p:nvSpPr>
                <p:spPr>
                  <a:xfrm>
                    <a:off x="11613" y="707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44" name="矩形 43"/>
                  <p:cNvSpPr/>
                  <p:nvPr/>
                </p:nvSpPr>
                <p:spPr>
                  <a:xfrm>
                    <a:off x="11613" y="5010"/>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grpSp>
              <p:nvGrpSpPr>
                <p:cNvPr id="47" name="组合 46"/>
                <p:cNvGrpSpPr/>
                <p:nvPr/>
              </p:nvGrpSpPr>
              <p:grpSpPr>
                <a:xfrm>
                  <a:off x="12485" y="3697"/>
                  <a:ext cx="1899" cy="4697"/>
                  <a:chOff x="11437" y="3705"/>
                  <a:chExt cx="1899" cy="4697"/>
                </a:xfrm>
              </p:grpSpPr>
              <p:grpSp>
                <p:nvGrpSpPr>
                  <p:cNvPr id="48" name="组合 47"/>
                  <p:cNvGrpSpPr/>
                  <p:nvPr/>
                </p:nvGrpSpPr>
                <p:grpSpPr>
                  <a:xfrm>
                    <a:off x="11613" y="3705"/>
                    <a:ext cx="656" cy="4041"/>
                    <a:chOff x="11613" y="2544"/>
                    <a:chExt cx="656" cy="4041"/>
                  </a:xfrm>
                </p:grpSpPr>
                <p:sp>
                  <p:nvSpPr>
                    <p:cNvPr id="49" name="矩形 48"/>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50" name="矩形 49"/>
                    <p:cNvSpPr/>
                    <p:nvPr/>
                  </p:nvSpPr>
                  <p:spPr>
                    <a:xfrm>
                      <a:off x="11613" y="320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accent6"/>
                          </a:solidFill>
                        </a:rPr>
                        <a:t>1</a:t>
                      </a:r>
                    </a:p>
                  </p:txBody>
                </p:sp>
                <p:sp>
                  <p:nvSpPr>
                    <p:cNvPr id="51" name="矩形 50"/>
                    <p:cNvSpPr/>
                    <p:nvPr/>
                  </p:nvSpPr>
                  <p:spPr>
                    <a:xfrm>
                      <a:off x="11613" y="592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52" name="矩形 51"/>
                  <p:cNvSpPr/>
                  <p:nvPr/>
                </p:nvSpPr>
                <p:spPr>
                  <a:xfrm>
                    <a:off x="11613" y="7746"/>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53" name="矩形 52"/>
                  <p:cNvSpPr/>
                  <p:nvPr/>
                </p:nvSpPr>
                <p:spPr>
                  <a:xfrm>
                    <a:off x="11613" y="5026"/>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sp>
              <p:nvSpPr>
                <p:cNvPr id="55" name="矩形 54"/>
                <p:cNvSpPr/>
                <p:nvPr/>
              </p:nvSpPr>
              <p:spPr>
                <a:xfrm>
                  <a:off x="11613" y="773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grpSp>
            <p:nvGrpSpPr>
              <p:cNvPr id="57" name="组合 56"/>
              <p:cNvGrpSpPr/>
              <p:nvPr/>
            </p:nvGrpSpPr>
            <p:grpSpPr>
              <a:xfrm>
                <a:off x="14277" y="3709"/>
                <a:ext cx="2947" cy="4705"/>
                <a:chOff x="11437" y="3697"/>
                <a:chExt cx="2947" cy="4705"/>
              </a:xfrm>
            </p:grpSpPr>
            <p:grpSp>
              <p:nvGrpSpPr>
                <p:cNvPr id="58" name="组合 57"/>
                <p:cNvGrpSpPr/>
                <p:nvPr/>
              </p:nvGrpSpPr>
              <p:grpSpPr>
                <a:xfrm>
                  <a:off x="11437" y="3705"/>
                  <a:ext cx="1899" cy="4041"/>
                  <a:chOff x="11437" y="3705"/>
                  <a:chExt cx="1899" cy="4041"/>
                </a:xfrm>
              </p:grpSpPr>
              <p:grpSp>
                <p:nvGrpSpPr>
                  <p:cNvPr id="59" name="组合 58"/>
                  <p:cNvGrpSpPr/>
                  <p:nvPr/>
                </p:nvGrpSpPr>
                <p:grpSpPr>
                  <a:xfrm>
                    <a:off x="11613" y="3705"/>
                    <a:ext cx="656" cy="1321"/>
                    <a:chOff x="11613" y="2544"/>
                    <a:chExt cx="656" cy="1321"/>
                  </a:xfrm>
                </p:grpSpPr>
                <p:sp>
                  <p:nvSpPr>
                    <p:cNvPr id="60" name="矩形 59"/>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1" name="矩形 60"/>
                    <p:cNvSpPr/>
                    <p:nvPr/>
                  </p:nvSpPr>
                  <p:spPr>
                    <a:xfrm>
                      <a:off x="11613" y="3209"/>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62" name="矩形 61"/>
                  <p:cNvSpPr/>
                  <p:nvPr/>
                </p:nvSpPr>
                <p:spPr>
                  <a:xfrm>
                    <a:off x="11613" y="709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1</a:t>
                    </a:r>
                  </a:p>
                </p:txBody>
              </p:sp>
              <p:sp>
                <p:nvSpPr>
                  <p:cNvPr id="63" name="矩形 62"/>
                  <p:cNvSpPr/>
                  <p:nvPr/>
                </p:nvSpPr>
                <p:spPr>
                  <a:xfrm>
                    <a:off x="11613" y="5026"/>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grpSp>
              <p:nvGrpSpPr>
                <p:cNvPr id="65" name="组合 64"/>
                <p:cNvGrpSpPr/>
                <p:nvPr/>
              </p:nvGrpSpPr>
              <p:grpSpPr>
                <a:xfrm>
                  <a:off x="12485" y="3697"/>
                  <a:ext cx="1899" cy="4681"/>
                  <a:chOff x="11437" y="3705"/>
                  <a:chExt cx="1899" cy="4681"/>
                </a:xfrm>
              </p:grpSpPr>
              <p:grpSp>
                <p:nvGrpSpPr>
                  <p:cNvPr id="66" name="组合 65"/>
                  <p:cNvGrpSpPr/>
                  <p:nvPr/>
                </p:nvGrpSpPr>
                <p:grpSpPr>
                  <a:xfrm>
                    <a:off x="11613" y="3705"/>
                    <a:ext cx="656" cy="4025"/>
                    <a:chOff x="11613" y="2544"/>
                    <a:chExt cx="656" cy="4025"/>
                  </a:xfrm>
                </p:grpSpPr>
                <p:sp>
                  <p:nvSpPr>
                    <p:cNvPr id="67" name="矩形 66"/>
                    <p:cNvSpPr/>
                    <p:nvPr/>
                  </p:nvSpPr>
                  <p:spPr>
                    <a:xfrm>
                      <a:off x="11613" y="2544"/>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8" name="矩形 67"/>
                    <p:cNvSpPr/>
                    <p:nvPr/>
                  </p:nvSpPr>
                  <p:spPr>
                    <a:xfrm>
                      <a:off x="11613" y="319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sp>
                  <p:nvSpPr>
                    <p:cNvPr id="69" name="矩形 68"/>
                    <p:cNvSpPr/>
                    <p:nvPr/>
                  </p:nvSpPr>
                  <p:spPr>
                    <a:xfrm>
                      <a:off x="11613" y="5913"/>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70" name="矩形 69"/>
                  <p:cNvSpPr/>
                  <p:nvPr/>
                </p:nvSpPr>
                <p:spPr>
                  <a:xfrm>
                    <a:off x="11613" y="7730"/>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7030A0"/>
                        </a:solidFill>
                      </a:rPr>
                      <a:t>1</a:t>
                    </a:r>
                  </a:p>
                </p:txBody>
              </p:sp>
              <p:sp>
                <p:nvSpPr>
                  <p:cNvPr id="71" name="矩形 70"/>
                  <p:cNvSpPr/>
                  <p:nvPr/>
                </p:nvSpPr>
                <p:spPr>
                  <a:xfrm>
                    <a:off x="11613" y="5010"/>
                    <a:ext cx="656" cy="2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11437" y="5232"/>
                    <a:ext cx="1899" cy="1650"/>
                  </a:xfrm>
                  <a:prstGeom prst="rect">
                    <a:avLst/>
                  </a:prstGeom>
                  <a:noFill/>
                </p:spPr>
                <p:txBody>
                  <a:bodyPr vert="eaVert" wrap="square" rtlCol="0">
                    <a:spAutoFit/>
                  </a:bodyPr>
                  <a:lstStyle/>
                  <a:p>
                    <a:pPr algn="dist">
                      <a:lnSpc>
                        <a:spcPct val="140000"/>
                      </a:lnSpc>
                    </a:pPr>
                    <a:r>
                      <a:rPr lang="en-US" altLang="zh-CN" sz="3200" b="1"/>
                      <a:t>...</a:t>
                    </a:r>
                  </a:p>
                </p:txBody>
              </p:sp>
            </p:grpSp>
            <p:sp>
              <p:nvSpPr>
                <p:cNvPr id="73" name="矩形 72"/>
                <p:cNvSpPr/>
                <p:nvPr/>
              </p:nvSpPr>
              <p:spPr>
                <a:xfrm>
                  <a:off x="11613" y="7746"/>
                  <a:ext cx="656" cy="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0</a:t>
                  </a:r>
                </a:p>
              </p:txBody>
            </p:sp>
          </p:grpSp>
          <p:sp>
            <p:nvSpPr>
              <p:cNvPr id="74" name="文本框 73"/>
              <p:cNvSpPr txBox="1"/>
              <p:nvPr/>
            </p:nvSpPr>
            <p:spPr>
              <a:xfrm>
                <a:off x="13336" y="5402"/>
                <a:ext cx="1172" cy="1460"/>
              </a:xfrm>
              <a:prstGeom prst="rect">
                <a:avLst/>
              </a:prstGeom>
              <a:noFill/>
            </p:spPr>
            <p:txBody>
              <a:bodyPr wrap="square" rtlCol="0">
                <a:spAutoFit/>
              </a:bodyPr>
              <a:lstStyle/>
              <a:p>
                <a:pPr algn="dist">
                  <a:lnSpc>
                    <a:spcPct val="120000"/>
                  </a:lnSpc>
                </a:pPr>
                <a:r>
                  <a:rPr lang="en-US" altLang="zh-CN" sz="3200" b="1"/>
                  <a:t>...</a:t>
                </a:r>
              </a:p>
            </p:txBody>
          </p:sp>
        </p:grpSp>
      </p:grpSp>
      <p:sp>
        <p:nvSpPr>
          <p:cNvPr id="25" name="文本框 24"/>
          <p:cNvSpPr txBox="1"/>
          <p:nvPr/>
        </p:nvSpPr>
        <p:spPr>
          <a:xfrm>
            <a:off x="8820854" y="1823755"/>
            <a:ext cx="872490" cy="306705"/>
          </a:xfrm>
          <a:prstGeom prst="rect">
            <a:avLst/>
          </a:prstGeom>
          <a:noFill/>
        </p:spPr>
        <p:txBody>
          <a:bodyPr wrap="square" rtlCol="0">
            <a:spAutoFit/>
          </a:bodyPr>
          <a:lstStyle/>
          <a:p>
            <a:r>
              <a:rPr lang="en-US" altLang="zh-CN" sz="1400" b="1"/>
              <a:t>y</a:t>
            </a:r>
            <a:r>
              <a:rPr lang="en-US" altLang="zh-CN" sz="1400" b="1" baseline="-25000"/>
              <a:t>unexp</a:t>
            </a:r>
          </a:p>
        </p:txBody>
      </p:sp>
      <p:sp>
        <p:nvSpPr>
          <p:cNvPr id="26" name="右大括号 25"/>
          <p:cNvSpPr/>
          <p:nvPr/>
        </p:nvSpPr>
        <p:spPr>
          <a:xfrm>
            <a:off x="8849429" y="2086010"/>
            <a:ext cx="231140" cy="1899920"/>
          </a:xfrm>
          <a:prstGeom prst="rightBrace">
            <a:avLst>
              <a:gd name="adj1" fmla="val 69780"/>
              <a:gd name="adj2" fmla="val 50000"/>
            </a:avLst>
          </a:prstGeom>
          <a:ln w="19050" cmpd="sng">
            <a:solidFill>
              <a:srgbClr val="262626"/>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9080569" y="2908335"/>
            <a:ext cx="963930" cy="275590"/>
          </a:xfrm>
          <a:prstGeom prst="rect">
            <a:avLst/>
          </a:prstGeom>
          <a:noFill/>
        </p:spPr>
        <p:txBody>
          <a:bodyPr wrap="square" rtlCol="0">
            <a:spAutoFit/>
          </a:bodyPr>
          <a:lstStyle/>
          <a:p>
            <a:r>
              <a:rPr lang="en-US" altLang="zh-CN" sz="1200" b="1"/>
              <a:t>1</a:t>
            </a:r>
            <a:r>
              <a:rPr lang="zh-CN" altLang="en-US" sz="1200" b="1"/>
              <a:t>×</a:t>
            </a:r>
            <a:r>
              <a:rPr lang="en-US" altLang="zh-CN" sz="1200" b="1"/>
              <a:t>R</a:t>
            </a:r>
          </a:p>
        </p:txBody>
      </p:sp>
      <p:sp>
        <p:nvSpPr>
          <p:cNvPr id="29" name="文本框 28"/>
          <p:cNvSpPr txBox="1"/>
          <p:nvPr/>
        </p:nvSpPr>
        <p:spPr>
          <a:xfrm>
            <a:off x="6757739" y="4147855"/>
            <a:ext cx="2935605" cy="306705"/>
          </a:xfrm>
          <a:prstGeom prst="rect">
            <a:avLst/>
          </a:prstGeom>
          <a:noFill/>
        </p:spPr>
        <p:txBody>
          <a:bodyPr wrap="square" rtlCol="0">
            <a:spAutoFit/>
          </a:bodyPr>
          <a:lstStyle/>
          <a:p>
            <a:r>
              <a:rPr lang="en-US" altLang="zh-CN" sz="1400" b="1"/>
              <a:t>R unexpected stimuli vectors</a:t>
            </a:r>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0" name="Rectangle 8"/>
          <p:cNvSpPr/>
          <p:nvPr/>
        </p:nvSpPr>
        <p:spPr>
          <a:xfrm>
            <a:off x="8476862" y="836633"/>
            <a:ext cx="3485152" cy="850851"/>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Rectangle 8"/>
          <p:cNvSpPr/>
          <p:nvPr/>
        </p:nvSpPr>
        <p:spPr>
          <a:xfrm>
            <a:off x="285884" y="802455"/>
            <a:ext cx="531144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Combining Pseudo-Saliency Maps</a:t>
            </a:r>
            <a:endParaRPr lang="en-US" sz="3000" dirty="0">
              <a:latin typeface="+mj-lt"/>
              <a:cs typeface="+mj-lt"/>
            </a:endParaRPr>
          </a:p>
        </p:txBody>
      </p:sp>
      <p:sp>
        <p:nvSpPr>
          <p:cNvPr id="83" name="右大括号 10"/>
          <p:cNvSpPr/>
          <p:nvPr/>
        </p:nvSpPr>
        <p:spPr>
          <a:xfrm rot="10800000">
            <a:off x="5226370" y="5113920"/>
            <a:ext cx="254000" cy="1215443"/>
          </a:xfrm>
          <a:prstGeom prst="rightBrace">
            <a:avLst>
              <a:gd name="adj1" fmla="val 68566"/>
              <a:gd name="adj2" fmla="val 50000"/>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圆角矩形 11"/>
          <p:cNvSpPr/>
          <p:nvPr/>
        </p:nvSpPr>
        <p:spPr>
          <a:xfrm>
            <a:off x="5517354" y="4757165"/>
            <a:ext cx="1377315" cy="724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Mean</a:t>
            </a:r>
          </a:p>
          <a:p>
            <a:pPr algn="ctr"/>
            <a:r>
              <a:rPr lang="en-US" altLang="zh-CN" sz="1200" dirty="0"/>
              <a:t>of the R Pseudo Saliency Maps</a:t>
            </a:r>
            <a:r>
              <a:rPr lang="en-US" altLang="zh-CN" dirty="0"/>
              <a:t> </a:t>
            </a:r>
          </a:p>
        </p:txBody>
      </p:sp>
      <p:sp>
        <p:nvSpPr>
          <p:cNvPr id="85" name="圆角矩形 12"/>
          <p:cNvSpPr/>
          <p:nvPr/>
        </p:nvSpPr>
        <p:spPr>
          <a:xfrm>
            <a:off x="5517354" y="5994401"/>
            <a:ext cx="1411605" cy="725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Variance</a:t>
            </a:r>
          </a:p>
          <a:p>
            <a:pPr algn="ctr"/>
            <a:r>
              <a:rPr lang="en-US" altLang="zh-CN" sz="1200" dirty="0"/>
              <a:t>of the R Pseudo Saliency</a:t>
            </a:r>
            <a:r>
              <a:rPr lang="en-US" altLang="zh-CN" dirty="0"/>
              <a:t> </a:t>
            </a:r>
            <a:r>
              <a:rPr lang="en-US" altLang="zh-CN" sz="1200" dirty="0"/>
              <a:t>Maps</a:t>
            </a:r>
            <a:r>
              <a:rPr lang="en-US" altLang="zh-CN" dirty="0"/>
              <a:t> </a:t>
            </a:r>
          </a:p>
        </p:txBody>
      </p:sp>
      <p:sp>
        <p:nvSpPr>
          <p:cNvPr id="86" name="右大括号 13"/>
          <p:cNvSpPr/>
          <p:nvPr/>
        </p:nvSpPr>
        <p:spPr>
          <a:xfrm flipV="1">
            <a:off x="6883036" y="5112632"/>
            <a:ext cx="244475" cy="1216732"/>
          </a:xfrm>
          <a:prstGeom prst="rightBrace">
            <a:avLst>
              <a:gd name="adj1" fmla="val 68566"/>
              <a:gd name="adj2" fmla="val 50000"/>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圆角矩形 14"/>
          <p:cNvSpPr/>
          <p:nvPr/>
        </p:nvSpPr>
        <p:spPr>
          <a:xfrm>
            <a:off x="7136198" y="5438423"/>
            <a:ext cx="1356995" cy="565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Pixel-wise Multiplication</a:t>
            </a:r>
          </a:p>
        </p:txBody>
      </p:sp>
      <p:pic>
        <p:nvPicPr>
          <p:cNvPr id="88" name="图片 8" descr="imadrid_static_street_p9110480"/>
          <p:cNvPicPr>
            <a:picLocks noChangeAspect="1"/>
          </p:cNvPicPr>
          <p:nvPr/>
        </p:nvPicPr>
        <p:blipFill>
          <a:blip r:embed="rId8"/>
          <a:stretch>
            <a:fillRect/>
          </a:stretch>
        </p:blipFill>
        <p:spPr>
          <a:xfrm>
            <a:off x="10311841" y="5348570"/>
            <a:ext cx="1028700" cy="744855"/>
          </a:xfrm>
          <a:prstGeom prst="rect">
            <a:avLst/>
          </a:prstGeom>
        </p:spPr>
      </p:pic>
      <p:sp>
        <p:nvSpPr>
          <p:cNvPr id="89" name="右箭头 15"/>
          <p:cNvSpPr/>
          <p:nvPr/>
        </p:nvSpPr>
        <p:spPr>
          <a:xfrm>
            <a:off x="8516689" y="5583625"/>
            <a:ext cx="1795152" cy="23241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4" name="TextBox 3"/>
          <p:cNvSpPr txBox="1"/>
          <p:nvPr/>
        </p:nvSpPr>
        <p:spPr>
          <a:xfrm>
            <a:off x="1557242" y="1733185"/>
            <a:ext cx="3275256" cy="369332"/>
          </a:xfrm>
          <a:prstGeom prst="rect">
            <a:avLst/>
          </a:prstGeom>
          <a:noFill/>
        </p:spPr>
        <p:txBody>
          <a:bodyPr wrap="none" rtlCol="0">
            <a:spAutoFit/>
          </a:bodyPr>
          <a:lstStyle/>
          <a:p>
            <a:r>
              <a:rPr lang="en-US" b="1" dirty="0" smtClean="0">
                <a:solidFill>
                  <a:srgbClr val="FF0000"/>
                </a:solidFill>
              </a:rPr>
              <a:t>Implicit Saliency Generation</a:t>
            </a:r>
            <a:endParaRPr lang="en-US" b="1" dirty="0">
              <a:solidFill>
                <a:srgbClr val="FF0000"/>
              </a:solidFill>
            </a:endParaRPr>
          </a:p>
        </p:txBody>
      </p:sp>
    </p:spTree>
    <p:extLst>
      <p:ext uri="{BB962C8B-B14F-4D97-AF65-F5344CB8AC3E}">
        <p14:creationId xmlns:p14="http://schemas.microsoft.com/office/powerpoint/2010/main" val="563941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42</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Experimental Goals</a:t>
            </a:r>
            <a:endParaRPr lang="en-US" sz="3000" dirty="0">
              <a:latin typeface="+mj-lt"/>
              <a:cs typeface="+mj-lt"/>
            </a:endParaRPr>
          </a:p>
        </p:txBody>
      </p:sp>
      <p:sp>
        <p:nvSpPr>
          <p:cNvPr id="7" name="Rectangle 6"/>
          <p:cNvSpPr/>
          <p:nvPr/>
        </p:nvSpPr>
        <p:spPr>
          <a:xfrm>
            <a:off x="3308465" y="2731616"/>
            <a:ext cx="5399317" cy="633743"/>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mtClean="0"/>
              <a:t>To show :</a:t>
            </a:r>
            <a:endParaRPr lang="en-US"/>
          </a:p>
        </p:txBody>
      </p:sp>
      <p:sp>
        <p:nvSpPr>
          <p:cNvPr id="9" name="TextBox 8"/>
          <p:cNvSpPr txBox="1"/>
          <p:nvPr/>
        </p:nvSpPr>
        <p:spPr>
          <a:xfrm>
            <a:off x="3308464" y="3375188"/>
            <a:ext cx="5399318"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AutoNum type="arabicPeriod"/>
            </a:pPr>
            <a:r>
              <a:rPr lang="en-US" dirty="0" smtClean="0"/>
              <a:t>Expectation-Mismatch saliency is </a:t>
            </a:r>
            <a:r>
              <a:rPr lang="en-US" dirty="0" smtClean="0"/>
              <a:t>correlated with human attention more </a:t>
            </a:r>
            <a:r>
              <a:rPr lang="en-US" dirty="0" smtClean="0"/>
              <a:t>than </a:t>
            </a:r>
            <a:r>
              <a:rPr lang="en-US" dirty="0" smtClean="0"/>
              <a:t>its Expectation counterpart.</a:t>
            </a:r>
            <a:endParaRPr lang="en-US" dirty="0" smtClean="0"/>
          </a:p>
          <a:p>
            <a:pPr marL="342900" indent="-342900">
              <a:buAutoNum type="arabicPeriod"/>
            </a:pPr>
            <a:r>
              <a:rPr lang="en-US" dirty="0" smtClean="0"/>
              <a:t>Implicit Saliency is greater than model </a:t>
            </a:r>
            <a:r>
              <a:rPr lang="en-US" dirty="0" smtClean="0"/>
              <a:t>saliency </a:t>
            </a:r>
            <a:endParaRPr lang="en-US" dirty="0" smtClean="0"/>
          </a:p>
          <a:p>
            <a:pPr marL="342900" indent="-342900">
              <a:buAutoNum type="arabicPeriod"/>
            </a:pPr>
            <a:r>
              <a:rPr lang="en-US" dirty="0" smtClean="0"/>
              <a:t>Compare performance of proposed unsupervised Implicit Saliency model against existing saliency model</a:t>
            </a:r>
            <a:endParaRPr lang="en-US" dirty="0"/>
          </a:p>
        </p:txBody>
      </p:sp>
    </p:spTree>
    <p:extLst>
      <p:ext uri="{BB962C8B-B14F-4D97-AF65-F5344CB8AC3E}">
        <p14:creationId xmlns:p14="http://schemas.microsoft.com/office/powerpoint/2010/main" val="358686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43</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Experiments</a:t>
            </a:r>
            <a:endParaRPr lang="en-US" sz="3000" dirty="0">
              <a:latin typeface="+mj-lt"/>
              <a:cs typeface="+mj-lt"/>
            </a:endParaRPr>
          </a:p>
        </p:txBody>
      </p:sp>
      <p:sp>
        <p:nvSpPr>
          <p:cNvPr id="9" name="TextBox 8"/>
          <p:cNvSpPr txBox="1"/>
          <p:nvPr/>
        </p:nvSpPr>
        <p:spPr>
          <a:xfrm>
            <a:off x="285884" y="1768510"/>
            <a:ext cx="115953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AutoNum type="arabicPeriod"/>
            </a:pPr>
            <a:r>
              <a:rPr lang="en-US" dirty="0"/>
              <a:t>Expectation-Mismatch saliency is correlated with human attention more than its Expectation </a:t>
            </a:r>
            <a:r>
              <a:rPr lang="en-US" dirty="0" smtClean="0"/>
              <a:t>counterpart</a:t>
            </a:r>
            <a:endParaRPr lang="en-US" dirty="0"/>
          </a:p>
        </p:txBody>
      </p:sp>
      <p:pic>
        <p:nvPicPr>
          <p:cNvPr id="11" name="图片 7"/>
          <p:cNvPicPr>
            <a:picLocks noChangeAspect="1"/>
          </p:cNvPicPr>
          <p:nvPr>
            <p:custDataLst>
              <p:tags r:id="rId1"/>
            </p:custDataLst>
          </p:nvPr>
        </p:nvPicPr>
        <p:blipFill>
          <a:blip r:embed="rId4"/>
          <a:srcRect r="50137" b="9795"/>
          <a:stretch>
            <a:fillRect/>
          </a:stretch>
        </p:blipFill>
        <p:spPr>
          <a:xfrm>
            <a:off x="2225243" y="2201603"/>
            <a:ext cx="3233420" cy="1549400"/>
          </a:xfrm>
          <a:prstGeom prst="rect">
            <a:avLst/>
          </a:prstGeom>
        </p:spPr>
      </p:pic>
      <p:sp>
        <p:nvSpPr>
          <p:cNvPr id="12" name="文本框 9"/>
          <p:cNvSpPr txBox="1"/>
          <p:nvPr/>
        </p:nvSpPr>
        <p:spPr>
          <a:xfrm>
            <a:off x="2225243" y="3840538"/>
            <a:ext cx="917575" cy="245110"/>
          </a:xfrm>
          <a:prstGeom prst="rect">
            <a:avLst/>
          </a:prstGeom>
          <a:noFill/>
        </p:spPr>
        <p:txBody>
          <a:bodyPr wrap="square" rtlCol="0">
            <a:spAutoFit/>
          </a:bodyPr>
          <a:lstStyle/>
          <a:p>
            <a:pPr algn="ctr"/>
            <a:r>
              <a:rPr lang="en-US" altLang="zh-CN" sz="1000"/>
              <a:t>Input Image</a:t>
            </a:r>
          </a:p>
        </p:txBody>
      </p:sp>
      <p:sp>
        <p:nvSpPr>
          <p:cNvPr id="13" name="文本框 10"/>
          <p:cNvSpPr txBox="1"/>
          <p:nvPr/>
        </p:nvSpPr>
        <p:spPr>
          <a:xfrm>
            <a:off x="3052013" y="3840538"/>
            <a:ext cx="917575" cy="245110"/>
          </a:xfrm>
          <a:prstGeom prst="rect">
            <a:avLst/>
          </a:prstGeom>
          <a:noFill/>
        </p:spPr>
        <p:txBody>
          <a:bodyPr wrap="square" rtlCol="0">
            <a:spAutoFit/>
          </a:bodyPr>
          <a:lstStyle/>
          <a:p>
            <a:pPr algn="ctr"/>
            <a:r>
              <a:rPr lang="en-US" altLang="zh-CN" sz="1000"/>
              <a:t>Groundtruth</a:t>
            </a:r>
          </a:p>
        </p:txBody>
      </p:sp>
      <p:sp>
        <p:nvSpPr>
          <p:cNvPr id="14" name="文本框 11"/>
          <p:cNvSpPr txBox="1"/>
          <p:nvPr/>
        </p:nvSpPr>
        <p:spPr>
          <a:xfrm>
            <a:off x="3781628" y="3799898"/>
            <a:ext cx="917575" cy="398780"/>
          </a:xfrm>
          <a:prstGeom prst="rect">
            <a:avLst/>
          </a:prstGeom>
          <a:noFill/>
        </p:spPr>
        <p:txBody>
          <a:bodyPr wrap="square" rtlCol="0">
            <a:spAutoFit/>
          </a:bodyPr>
          <a:lstStyle/>
          <a:p>
            <a:pPr algn="ctr"/>
            <a:r>
              <a:rPr lang="en-US" altLang="zh-CN" sz="1000" dirty="0"/>
              <a:t>Proposed Method</a:t>
            </a:r>
          </a:p>
        </p:txBody>
      </p:sp>
      <p:sp>
        <p:nvSpPr>
          <p:cNvPr id="15" name="文本框 12"/>
          <p:cNvSpPr txBox="1"/>
          <p:nvPr/>
        </p:nvSpPr>
        <p:spPr>
          <a:xfrm>
            <a:off x="4440758" y="3799898"/>
            <a:ext cx="1194435" cy="246221"/>
          </a:xfrm>
          <a:prstGeom prst="rect">
            <a:avLst/>
          </a:prstGeom>
          <a:noFill/>
        </p:spPr>
        <p:txBody>
          <a:bodyPr wrap="square" rtlCol="0">
            <a:spAutoFit/>
          </a:bodyPr>
          <a:lstStyle/>
          <a:p>
            <a:pPr algn="ctr"/>
            <a:r>
              <a:rPr lang="en-US" altLang="zh-CN" sz="1000" dirty="0" smtClean="0"/>
              <a:t>Expectancy</a:t>
            </a:r>
            <a:endParaRPr lang="en-US" altLang="zh-CN" sz="1000" dirty="0"/>
          </a:p>
        </p:txBody>
      </p:sp>
      <p:sp>
        <p:nvSpPr>
          <p:cNvPr id="16" name="文本框 14"/>
          <p:cNvSpPr txBox="1"/>
          <p:nvPr/>
        </p:nvSpPr>
        <p:spPr>
          <a:xfrm>
            <a:off x="5947613" y="2334070"/>
            <a:ext cx="5220335" cy="1753235"/>
          </a:xfrm>
          <a:prstGeom prst="rect">
            <a:avLst/>
          </a:prstGeom>
          <a:noFill/>
        </p:spPr>
        <p:txBody>
          <a:bodyPr wrap="square" rtlCol="0">
            <a:spAutoFit/>
          </a:bodyPr>
          <a:lstStyle/>
          <a:p>
            <a:pPr marL="285750" indent="-285750">
              <a:buFont typeface="Wingdings" panose="05000000000000000000" charset="0"/>
              <a:buChar char="p"/>
            </a:pPr>
            <a:r>
              <a:rPr lang="en-US" altLang="zh-CN" dirty="0" smtClean="0"/>
              <a:t>Expectation features</a:t>
            </a:r>
            <a:r>
              <a:rPr lang="en-US" altLang="zh-CN" dirty="0"/>
              <a:t>:</a:t>
            </a:r>
          </a:p>
          <a:p>
            <a:pPr marL="742950" lvl="1" indent="-285750">
              <a:buFont typeface="Arial" panose="020B0604020202020204" pitchFamily="34" charset="0"/>
              <a:buChar char="•"/>
            </a:pPr>
            <a:r>
              <a:rPr lang="en-US" altLang="zh-CN" dirty="0"/>
              <a:t>Edges and textures </a:t>
            </a:r>
          </a:p>
          <a:p>
            <a:pPr marL="742950" lvl="1" indent="-285750">
              <a:buFont typeface="Arial" panose="020B0604020202020204" pitchFamily="34" charset="0"/>
              <a:buChar char="•"/>
            </a:pPr>
            <a:r>
              <a:rPr lang="en-US" altLang="zh-CN" dirty="0"/>
              <a:t>Without specific localization</a:t>
            </a:r>
          </a:p>
          <a:p>
            <a:pPr marL="285750" indent="-285750">
              <a:buFont typeface="Wingdings" panose="05000000000000000000" charset="0"/>
              <a:buChar char="p"/>
            </a:pPr>
            <a:r>
              <a:rPr lang="en-US" altLang="zh-CN" dirty="0"/>
              <a:t>Proposed </a:t>
            </a:r>
            <a:r>
              <a:rPr lang="en-US" altLang="zh-CN" dirty="0" smtClean="0"/>
              <a:t>expectation-mismatch Saliency:</a:t>
            </a:r>
            <a:endParaRPr lang="en-US" altLang="zh-CN" dirty="0"/>
          </a:p>
          <a:p>
            <a:pPr marL="742950" lvl="1" indent="-285750">
              <a:buFont typeface="Arial" panose="020B0604020202020204" pitchFamily="34" charset="0"/>
              <a:buChar char="•"/>
            </a:pPr>
            <a:r>
              <a:rPr lang="en-US" altLang="zh-CN" dirty="0"/>
              <a:t>Localized saliency maps</a:t>
            </a:r>
          </a:p>
          <a:p>
            <a:pPr marL="742950" lvl="1" indent="-285750">
              <a:buFont typeface="Arial" panose="020B0604020202020204" pitchFamily="34" charset="0"/>
              <a:buChar char="•"/>
            </a:pPr>
            <a:r>
              <a:rPr lang="en-US" altLang="zh-CN" dirty="0"/>
              <a:t>Highly correlated with ground truth</a:t>
            </a:r>
          </a:p>
        </p:txBody>
      </p:sp>
    </p:spTree>
    <p:extLst>
      <p:ext uri="{BB962C8B-B14F-4D97-AF65-F5344CB8AC3E}">
        <p14:creationId xmlns:p14="http://schemas.microsoft.com/office/powerpoint/2010/main" val="10085865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44</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Experiments</a:t>
            </a:r>
            <a:endParaRPr lang="en-US" sz="3000" dirty="0">
              <a:latin typeface="+mj-lt"/>
              <a:cs typeface="+mj-lt"/>
            </a:endParaRPr>
          </a:p>
        </p:txBody>
      </p:sp>
      <p:sp>
        <p:nvSpPr>
          <p:cNvPr id="9" name="TextBox 8"/>
          <p:cNvSpPr txBox="1"/>
          <p:nvPr/>
        </p:nvSpPr>
        <p:spPr>
          <a:xfrm>
            <a:off x="285884" y="1768510"/>
            <a:ext cx="115953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AutoNum type="arabicPeriod"/>
            </a:pPr>
            <a:r>
              <a:rPr lang="en-US" dirty="0" smtClean="0"/>
              <a:t>Expectation-Mismatch saliency is greater than Expectation saliency in </a:t>
            </a:r>
            <a:r>
              <a:rPr lang="en-US" smtClean="0"/>
              <a:t>semantic information</a:t>
            </a:r>
            <a:endParaRPr lang="en-US" dirty="0" smtClean="0"/>
          </a:p>
        </p:txBody>
      </p:sp>
      <p:sp>
        <p:nvSpPr>
          <p:cNvPr id="16" name="文本框 14"/>
          <p:cNvSpPr txBox="1"/>
          <p:nvPr/>
        </p:nvSpPr>
        <p:spPr>
          <a:xfrm>
            <a:off x="5947613" y="2334070"/>
            <a:ext cx="5220335" cy="1753235"/>
          </a:xfrm>
          <a:prstGeom prst="rect">
            <a:avLst/>
          </a:prstGeom>
          <a:noFill/>
        </p:spPr>
        <p:txBody>
          <a:bodyPr wrap="square" rtlCol="0">
            <a:spAutoFit/>
          </a:bodyPr>
          <a:lstStyle/>
          <a:p>
            <a:pPr marL="285750" indent="-285750">
              <a:buFont typeface="Wingdings" panose="05000000000000000000" charset="0"/>
              <a:buChar char="p"/>
            </a:pPr>
            <a:r>
              <a:rPr lang="en-US" altLang="zh-CN" dirty="0"/>
              <a:t>Feed-forward </a:t>
            </a:r>
            <a:r>
              <a:rPr lang="en-US" altLang="zh-CN" dirty="0" smtClean="0"/>
              <a:t>expectation features</a:t>
            </a:r>
            <a:r>
              <a:rPr lang="en-US" altLang="zh-CN" dirty="0"/>
              <a:t>:</a:t>
            </a:r>
          </a:p>
          <a:p>
            <a:pPr marL="742950" lvl="1" indent="-285750">
              <a:buFont typeface="Arial" panose="020B0604020202020204" pitchFamily="34" charset="0"/>
              <a:buChar char="•"/>
            </a:pPr>
            <a:r>
              <a:rPr lang="en-US" altLang="zh-CN" dirty="0"/>
              <a:t>Edges and textures </a:t>
            </a:r>
          </a:p>
          <a:p>
            <a:pPr marL="742950" lvl="1" indent="-285750">
              <a:buFont typeface="Arial" panose="020B0604020202020204" pitchFamily="34" charset="0"/>
              <a:buChar char="•"/>
            </a:pPr>
            <a:r>
              <a:rPr lang="en-US" altLang="zh-CN" dirty="0"/>
              <a:t>Without specific localization</a:t>
            </a:r>
          </a:p>
          <a:p>
            <a:pPr marL="285750" indent="-285750">
              <a:buFont typeface="Wingdings" panose="05000000000000000000" charset="0"/>
              <a:buChar char="p"/>
            </a:pPr>
            <a:r>
              <a:rPr lang="en-US" altLang="zh-CN" dirty="0"/>
              <a:t>Proposed </a:t>
            </a:r>
            <a:r>
              <a:rPr lang="en-US" altLang="zh-CN" dirty="0" smtClean="0"/>
              <a:t>expectation-mismatch Saliency:</a:t>
            </a:r>
            <a:endParaRPr lang="en-US" altLang="zh-CN" dirty="0"/>
          </a:p>
          <a:p>
            <a:pPr marL="742950" lvl="1" indent="-285750">
              <a:buFont typeface="Arial" panose="020B0604020202020204" pitchFamily="34" charset="0"/>
              <a:buChar char="•"/>
            </a:pPr>
            <a:r>
              <a:rPr lang="en-US" altLang="zh-CN" dirty="0"/>
              <a:t>Localized saliency maps</a:t>
            </a:r>
          </a:p>
          <a:p>
            <a:pPr marL="742950" lvl="1" indent="-285750">
              <a:buFont typeface="Arial" panose="020B0604020202020204" pitchFamily="34" charset="0"/>
              <a:buChar char="•"/>
            </a:pPr>
            <a:r>
              <a:rPr lang="en-US" altLang="zh-CN" dirty="0"/>
              <a:t>Highly correlated with ground truth</a:t>
            </a:r>
          </a:p>
        </p:txBody>
      </p:sp>
      <p:pic>
        <p:nvPicPr>
          <p:cNvPr id="17" name="图片 21"/>
          <p:cNvPicPr>
            <a:picLocks noChangeAspect="1"/>
          </p:cNvPicPr>
          <p:nvPr/>
        </p:nvPicPr>
        <p:blipFill>
          <a:blip r:embed="rId4"/>
          <a:stretch>
            <a:fillRect/>
          </a:stretch>
        </p:blipFill>
        <p:spPr>
          <a:xfrm>
            <a:off x="2167113" y="4247573"/>
            <a:ext cx="8170545" cy="2476500"/>
          </a:xfrm>
          <a:prstGeom prst="rect">
            <a:avLst/>
          </a:prstGeom>
        </p:spPr>
      </p:pic>
      <p:sp>
        <p:nvSpPr>
          <p:cNvPr id="18" name="矩形 2"/>
          <p:cNvSpPr/>
          <p:nvPr/>
        </p:nvSpPr>
        <p:spPr>
          <a:xfrm>
            <a:off x="7099158" y="4447598"/>
            <a:ext cx="491490" cy="929640"/>
          </a:xfrm>
          <a:prstGeom prst="rect">
            <a:avLst/>
          </a:prstGeom>
          <a:noFill/>
          <a:ln w="28575" cmpd="sng">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4"/>
          <p:cNvSpPr/>
          <p:nvPr/>
        </p:nvSpPr>
        <p:spPr>
          <a:xfrm>
            <a:off x="9394683" y="4447598"/>
            <a:ext cx="491490" cy="929640"/>
          </a:xfrm>
          <a:prstGeom prst="rect">
            <a:avLst/>
          </a:prstGeom>
          <a:noFill/>
          <a:ln w="28575" cmpd="sng">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5"/>
          <p:cNvSpPr/>
          <p:nvPr/>
        </p:nvSpPr>
        <p:spPr>
          <a:xfrm>
            <a:off x="4438508" y="4447598"/>
            <a:ext cx="491490" cy="929640"/>
          </a:xfrm>
          <a:prstGeom prst="rect">
            <a:avLst/>
          </a:prstGeom>
          <a:noFill/>
          <a:ln w="28575" cmpd="sng">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8"/>
          <p:cNvSpPr/>
          <p:nvPr/>
        </p:nvSpPr>
        <p:spPr>
          <a:xfrm>
            <a:off x="5768833" y="4447598"/>
            <a:ext cx="491490" cy="929640"/>
          </a:xfrm>
          <a:prstGeom prst="rect">
            <a:avLst/>
          </a:prstGeom>
          <a:noFill/>
          <a:ln w="28575" cmpd="sng">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7"/>
          <p:cNvPicPr>
            <a:picLocks noChangeAspect="1"/>
          </p:cNvPicPr>
          <p:nvPr>
            <p:custDataLst>
              <p:tags r:id="rId1"/>
            </p:custDataLst>
          </p:nvPr>
        </p:nvPicPr>
        <p:blipFill>
          <a:blip r:embed="rId5"/>
          <a:srcRect r="50137" b="9795"/>
          <a:stretch>
            <a:fillRect/>
          </a:stretch>
        </p:blipFill>
        <p:spPr>
          <a:xfrm>
            <a:off x="2225243" y="2201603"/>
            <a:ext cx="3233420" cy="1549400"/>
          </a:xfrm>
          <a:prstGeom prst="rect">
            <a:avLst/>
          </a:prstGeom>
        </p:spPr>
      </p:pic>
      <p:sp>
        <p:nvSpPr>
          <p:cNvPr id="23" name="文本框 9"/>
          <p:cNvSpPr txBox="1"/>
          <p:nvPr/>
        </p:nvSpPr>
        <p:spPr>
          <a:xfrm>
            <a:off x="2225243" y="3840538"/>
            <a:ext cx="917575" cy="245110"/>
          </a:xfrm>
          <a:prstGeom prst="rect">
            <a:avLst/>
          </a:prstGeom>
          <a:noFill/>
        </p:spPr>
        <p:txBody>
          <a:bodyPr wrap="square" rtlCol="0">
            <a:spAutoFit/>
          </a:bodyPr>
          <a:lstStyle/>
          <a:p>
            <a:pPr algn="ctr"/>
            <a:r>
              <a:rPr lang="en-US" altLang="zh-CN" sz="1000"/>
              <a:t>Input Image</a:t>
            </a:r>
          </a:p>
        </p:txBody>
      </p:sp>
      <p:sp>
        <p:nvSpPr>
          <p:cNvPr id="24" name="文本框 10"/>
          <p:cNvSpPr txBox="1"/>
          <p:nvPr/>
        </p:nvSpPr>
        <p:spPr>
          <a:xfrm>
            <a:off x="3052013" y="3840538"/>
            <a:ext cx="917575" cy="245110"/>
          </a:xfrm>
          <a:prstGeom prst="rect">
            <a:avLst/>
          </a:prstGeom>
          <a:noFill/>
        </p:spPr>
        <p:txBody>
          <a:bodyPr wrap="square" rtlCol="0">
            <a:spAutoFit/>
          </a:bodyPr>
          <a:lstStyle/>
          <a:p>
            <a:pPr algn="ctr"/>
            <a:r>
              <a:rPr lang="en-US" altLang="zh-CN" sz="1000"/>
              <a:t>Groundtruth</a:t>
            </a:r>
          </a:p>
        </p:txBody>
      </p:sp>
      <p:sp>
        <p:nvSpPr>
          <p:cNvPr id="25" name="文本框 11"/>
          <p:cNvSpPr txBox="1"/>
          <p:nvPr/>
        </p:nvSpPr>
        <p:spPr>
          <a:xfrm>
            <a:off x="3781628" y="3799898"/>
            <a:ext cx="917575" cy="398780"/>
          </a:xfrm>
          <a:prstGeom prst="rect">
            <a:avLst/>
          </a:prstGeom>
          <a:noFill/>
        </p:spPr>
        <p:txBody>
          <a:bodyPr wrap="square" rtlCol="0">
            <a:spAutoFit/>
          </a:bodyPr>
          <a:lstStyle/>
          <a:p>
            <a:pPr algn="ctr"/>
            <a:r>
              <a:rPr lang="en-US" altLang="zh-CN" sz="1000"/>
              <a:t>Proposed Method</a:t>
            </a:r>
          </a:p>
        </p:txBody>
      </p:sp>
      <p:sp>
        <p:nvSpPr>
          <p:cNvPr id="26" name="文本框 12"/>
          <p:cNvSpPr txBox="1"/>
          <p:nvPr/>
        </p:nvSpPr>
        <p:spPr>
          <a:xfrm>
            <a:off x="4440758" y="3799898"/>
            <a:ext cx="1194435" cy="398780"/>
          </a:xfrm>
          <a:prstGeom prst="rect">
            <a:avLst/>
          </a:prstGeom>
          <a:noFill/>
        </p:spPr>
        <p:txBody>
          <a:bodyPr wrap="square" rtlCol="0">
            <a:spAutoFit/>
          </a:bodyPr>
          <a:lstStyle/>
          <a:p>
            <a:pPr algn="ctr"/>
            <a:r>
              <a:rPr lang="en-US" altLang="zh-CN" sz="1000"/>
              <a:t>Feed-forward feature</a:t>
            </a:r>
          </a:p>
        </p:txBody>
      </p:sp>
    </p:spTree>
    <p:extLst>
      <p:ext uri="{BB962C8B-B14F-4D97-AF65-F5344CB8AC3E}">
        <p14:creationId xmlns:p14="http://schemas.microsoft.com/office/powerpoint/2010/main" val="13589547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45</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Experimental Goals</a:t>
            </a:r>
            <a:endParaRPr lang="en-US" sz="3000" dirty="0">
              <a:latin typeface="+mj-lt"/>
              <a:cs typeface="+mj-lt"/>
            </a:endParaRPr>
          </a:p>
        </p:txBody>
      </p:sp>
      <p:sp>
        <p:nvSpPr>
          <p:cNvPr id="9" name="TextBox 8"/>
          <p:cNvSpPr txBox="1"/>
          <p:nvPr/>
        </p:nvSpPr>
        <p:spPr>
          <a:xfrm>
            <a:off x="285942" y="1768510"/>
            <a:ext cx="53993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mtClean="0"/>
              <a:t>2. </a:t>
            </a:r>
            <a:r>
              <a:rPr lang="en-US" dirty="0" smtClean="0"/>
              <a:t>Implicit Saliency is greater than model saliency</a:t>
            </a:r>
          </a:p>
        </p:txBody>
      </p:sp>
      <p:pic>
        <p:nvPicPr>
          <p:cNvPr id="11" name="图片 3"/>
          <p:cNvPicPr>
            <a:picLocks noChangeAspect="1"/>
          </p:cNvPicPr>
          <p:nvPr/>
        </p:nvPicPr>
        <p:blipFill>
          <a:blip r:embed="rId3"/>
          <a:stretch>
            <a:fillRect/>
          </a:stretch>
        </p:blipFill>
        <p:spPr>
          <a:xfrm>
            <a:off x="1234440" y="2638800"/>
            <a:ext cx="9204960" cy="1120140"/>
          </a:xfrm>
          <a:prstGeom prst="rect">
            <a:avLst/>
          </a:prstGeom>
        </p:spPr>
      </p:pic>
      <p:pic>
        <p:nvPicPr>
          <p:cNvPr id="12" name="图片 35" descr="dog6"/>
          <p:cNvPicPr>
            <a:picLocks noChangeAspect="1"/>
          </p:cNvPicPr>
          <p:nvPr/>
        </p:nvPicPr>
        <p:blipFill>
          <a:blip r:embed="rId4"/>
          <a:stretch>
            <a:fillRect/>
          </a:stretch>
        </p:blipFill>
        <p:spPr>
          <a:xfrm>
            <a:off x="2853985" y="4259899"/>
            <a:ext cx="1360805" cy="732790"/>
          </a:xfrm>
          <a:prstGeom prst="rect">
            <a:avLst/>
          </a:prstGeom>
        </p:spPr>
      </p:pic>
      <p:pic>
        <p:nvPicPr>
          <p:cNvPr id="13" name="图片 36" descr="dog13"/>
          <p:cNvPicPr>
            <a:picLocks noChangeAspect="1"/>
          </p:cNvPicPr>
          <p:nvPr/>
        </p:nvPicPr>
        <p:blipFill>
          <a:blip r:embed="rId5"/>
          <a:stretch>
            <a:fillRect/>
          </a:stretch>
        </p:blipFill>
        <p:spPr>
          <a:xfrm>
            <a:off x="4214790" y="4259899"/>
            <a:ext cx="734695" cy="732790"/>
          </a:xfrm>
          <a:prstGeom prst="rect">
            <a:avLst/>
          </a:prstGeom>
        </p:spPr>
      </p:pic>
      <p:pic>
        <p:nvPicPr>
          <p:cNvPr id="14" name="图片 47" descr="dog10"/>
          <p:cNvPicPr>
            <a:picLocks noChangeAspect="1"/>
          </p:cNvPicPr>
          <p:nvPr/>
        </p:nvPicPr>
        <p:blipFill>
          <a:blip r:embed="rId6"/>
          <a:stretch>
            <a:fillRect/>
          </a:stretch>
        </p:blipFill>
        <p:spPr>
          <a:xfrm>
            <a:off x="4949485" y="4259899"/>
            <a:ext cx="1224915" cy="732790"/>
          </a:xfrm>
          <a:prstGeom prst="rect">
            <a:avLst/>
          </a:prstGeom>
        </p:spPr>
      </p:pic>
      <p:pic>
        <p:nvPicPr>
          <p:cNvPr id="15" name="图片 48" descr="dog11"/>
          <p:cNvPicPr>
            <a:picLocks noChangeAspect="1"/>
          </p:cNvPicPr>
          <p:nvPr/>
        </p:nvPicPr>
        <p:blipFill>
          <a:blip r:embed="rId7"/>
          <a:stretch>
            <a:fillRect/>
          </a:stretch>
        </p:blipFill>
        <p:spPr>
          <a:xfrm>
            <a:off x="6175035" y="4259899"/>
            <a:ext cx="1224280" cy="732790"/>
          </a:xfrm>
          <a:prstGeom prst="rect">
            <a:avLst/>
          </a:prstGeom>
        </p:spPr>
      </p:pic>
      <p:pic>
        <p:nvPicPr>
          <p:cNvPr id="16" name="图片 2" descr="dog19"/>
          <p:cNvPicPr>
            <a:picLocks noChangeAspect="1"/>
          </p:cNvPicPr>
          <p:nvPr/>
        </p:nvPicPr>
        <p:blipFill>
          <a:blip r:embed="rId8"/>
          <a:stretch>
            <a:fillRect/>
          </a:stretch>
        </p:blipFill>
        <p:spPr>
          <a:xfrm>
            <a:off x="7399315" y="4259899"/>
            <a:ext cx="1452245" cy="732790"/>
          </a:xfrm>
          <a:prstGeom prst="rect">
            <a:avLst/>
          </a:prstGeom>
        </p:spPr>
      </p:pic>
      <p:pic>
        <p:nvPicPr>
          <p:cNvPr id="17" name="图片 3" descr="dog30"/>
          <p:cNvPicPr>
            <a:picLocks noChangeAspect="1"/>
          </p:cNvPicPr>
          <p:nvPr/>
        </p:nvPicPr>
        <p:blipFill>
          <a:blip r:embed="rId9"/>
          <a:stretch>
            <a:fillRect/>
          </a:stretch>
        </p:blipFill>
        <p:spPr>
          <a:xfrm>
            <a:off x="8851560" y="4259899"/>
            <a:ext cx="1092200" cy="732790"/>
          </a:xfrm>
          <a:prstGeom prst="rect">
            <a:avLst/>
          </a:prstGeom>
        </p:spPr>
      </p:pic>
      <p:pic>
        <p:nvPicPr>
          <p:cNvPr id="18" name="图片 8" descr="dog26"/>
          <p:cNvPicPr>
            <a:picLocks noChangeAspect="1"/>
          </p:cNvPicPr>
          <p:nvPr/>
        </p:nvPicPr>
        <p:blipFill>
          <a:blip r:embed="rId10"/>
          <a:stretch>
            <a:fillRect/>
          </a:stretch>
        </p:blipFill>
        <p:spPr>
          <a:xfrm>
            <a:off x="9943760" y="4259899"/>
            <a:ext cx="639445" cy="732790"/>
          </a:xfrm>
          <a:prstGeom prst="rect">
            <a:avLst/>
          </a:prstGeom>
        </p:spPr>
      </p:pic>
      <p:sp>
        <p:nvSpPr>
          <p:cNvPr id="19" name="文本框 16"/>
          <p:cNvSpPr txBox="1"/>
          <p:nvPr/>
        </p:nvSpPr>
        <p:spPr>
          <a:xfrm>
            <a:off x="1012485" y="4471354"/>
            <a:ext cx="1581785" cy="368300"/>
          </a:xfrm>
          <a:prstGeom prst="rect">
            <a:avLst/>
          </a:prstGeom>
          <a:noFill/>
        </p:spPr>
        <p:txBody>
          <a:bodyPr wrap="square" rtlCol="0">
            <a:spAutoFit/>
          </a:bodyPr>
          <a:lstStyle/>
          <a:p>
            <a:r>
              <a:rPr lang="en-US" altLang="zh-CN"/>
              <a:t>Input Image</a:t>
            </a:r>
          </a:p>
        </p:txBody>
      </p:sp>
      <p:grpSp>
        <p:nvGrpSpPr>
          <p:cNvPr id="20" name="组合 38"/>
          <p:cNvGrpSpPr/>
          <p:nvPr/>
        </p:nvGrpSpPr>
        <p:grpSpPr>
          <a:xfrm>
            <a:off x="1119165" y="4969829"/>
            <a:ext cx="9463405" cy="842010"/>
            <a:chOff x="1349" y="3420"/>
            <a:chExt cx="14903" cy="1326"/>
          </a:xfrm>
        </p:grpSpPr>
        <p:sp>
          <p:nvSpPr>
            <p:cNvPr id="21" name="文本框 31"/>
            <p:cNvSpPr txBox="1"/>
            <p:nvPr/>
          </p:nvSpPr>
          <p:spPr>
            <a:xfrm>
              <a:off x="1349" y="3743"/>
              <a:ext cx="2491" cy="580"/>
            </a:xfrm>
            <a:prstGeom prst="rect">
              <a:avLst/>
            </a:prstGeom>
            <a:noFill/>
          </p:spPr>
          <p:txBody>
            <a:bodyPr wrap="square" rtlCol="0">
              <a:spAutoFit/>
            </a:bodyPr>
            <a:lstStyle/>
            <a:p>
              <a:r>
                <a:rPr lang="en-US" altLang="zh-CN"/>
                <a:t>GradCam</a:t>
              </a:r>
            </a:p>
          </p:txBody>
        </p:sp>
        <p:pic>
          <p:nvPicPr>
            <p:cNvPr id="22" name="图片 5" descr="dog6_Cam_On_Image"/>
            <p:cNvPicPr>
              <a:picLocks noChangeAspect="1"/>
            </p:cNvPicPr>
            <p:nvPr/>
          </p:nvPicPr>
          <p:blipFill>
            <a:blip r:embed="rId11"/>
            <a:stretch>
              <a:fillRect/>
            </a:stretch>
          </p:blipFill>
          <p:spPr>
            <a:xfrm>
              <a:off x="4081" y="3456"/>
              <a:ext cx="2149" cy="1290"/>
            </a:xfrm>
            <a:prstGeom prst="rect">
              <a:avLst/>
            </a:prstGeom>
          </p:spPr>
        </p:pic>
        <p:pic>
          <p:nvPicPr>
            <p:cNvPr id="23" name="图片 6" descr="dog13_Cam_On_Image"/>
            <p:cNvPicPr>
              <a:picLocks noChangeAspect="1"/>
            </p:cNvPicPr>
            <p:nvPr/>
          </p:nvPicPr>
          <p:blipFill>
            <a:blip r:embed="rId12"/>
            <a:stretch>
              <a:fillRect/>
            </a:stretch>
          </p:blipFill>
          <p:spPr>
            <a:xfrm>
              <a:off x="6230" y="3420"/>
              <a:ext cx="1151" cy="1326"/>
            </a:xfrm>
            <a:prstGeom prst="rect">
              <a:avLst/>
            </a:prstGeom>
          </p:spPr>
        </p:pic>
        <p:pic>
          <p:nvPicPr>
            <p:cNvPr id="24" name="图片 7" descr="dog10_Cam_On_Image"/>
            <p:cNvPicPr>
              <a:picLocks noChangeAspect="1"/>
            </p:cNvPicPr>
            <p:nvPr/>
          </p:nvPicPr>
          <p:blipFill>
            <a:blip r:embed="rId13"/>
            <a:stretch>
              <a:fillRect/>
            </a:stretch>
          </p:blipFill>
          <p:spPr>
            <a:xfrm>
              <a:off x="7381" y="3456"/>
              <a:ext cx="1929" cy="1286"/>
            </a:xfrm>
            <a:prstGeom prst="rect">
              <a:avLst/>
            </a:prstGeom>
          </p:spPr>
        </p:pic>
        <p:pic>
          <p:nvPicPr>
            <p:cNvPr id="25" name="图片 10" descr="dog11_Cam_On_Image"/>
            <p:cNvPicPr>
              <a:picLocks noChangeAspect="1"/>
            </p:cNvPicPr>
            <p:nvPr/>
          </p:nvPicPr>
          <p:blipFill>
            <a:blip r:embed="rId14"/>
            <a:stretch>
              <a:fillRect/>
            </a:stretch>
          </p:blipFill>
          <p:spPr>
            <a:xfrm>
              <a:off x="9310" y="3456"/>
              <a:ext cx="1927" cy="1286"/>
            </a:xfrm>
            <a:prstGeom prst="rect">
              <a:avLst/>
            </a:prstGeom>
          </p:spPr>
        </p:pic>
        <p:pic>
          <p:nvPicPr>
            <p:cNvPr id="26" name="图片 11" descr="dog19_Cam_On_Image"/>
            <p:cNvPicPr>
              <a:picLocks noChangeAspect="1"/>
            </p:cNvPicPr>
            <p:nvPr/>
          </p:nvPicPr>
          <p:blipFill>
            <a:blip r:embed="rId15"/>
            <a:stretch>
              <a:fillRect/>
            </a:stretch>
          </p:blipFill>
          <p:spPr>
            <a:xfrm>
              <a:off x="11237" y="3456"/>
              <a:ext cx="2293" cy="1290"/>
            </a:xfrm>
            <a:prstGeom prst="rect">
              <a:avLst/>
            </a:prstGeom>
          </p:spPr>
        </p:pic>
        <p:pic>
          <p:nvPicPr>
            <p:cNvPr id="27" name="图片 12" descr="dog26_Cam_On_Image"/>
            <p:cNvPicPr>
              <a:picLocks noChangeAspect="1"/>
            </p:cNvPicPr>
            <p:nvPr/>
          </p:nvPicPr>
          <p:blipFill>
            <a:blip r:embed="rId16"/>
            <a:stretch>
              <a:fillRect/>
            </a:stretch>
          </p:blipFill>
          <p:spPr>
            <a:xfrm>
              <a:off x="15246" y="3456"/>
              <a:ext cx="1007" cy="1286"/>
            </a:xfrm>
            <a:prstGeom prst="rect">
              <a:avLst/>
            </a:prstGeom>
          </p:spPr>
        </p:pic>
        <p:pic>
          <p:nvPicPr>
            <p:cNvPr id="28" name="图片 13" descr="dog30_Cam_On_Image"/>
            <p:cNvPicPr>
              <a:picLocks noChangeAspect="1"/>
            </p:cNvPicPr>
            <p:nvPr/>
          </p:nvPicPr>
          <p:blipFill>
            <a:blip r:embed="rId17"/>
            <a:stretch>
              <a:fillRect/>
            </a:stretch>
          </p:blipFill>
          <p:spPr>
            <a:xfrm>
              <a:off x="13530" y="3456"/>
              <a:ext cx="1716" cy="1284"/>
            </a:xfrm>
            <a:prstGeom prst="rect">
              <a:avLst/>
            </a:prstGeom>
          </p:spPr>
        </p:pic>
      </p:grpSp>
    </p:spTree>
    <p:extLst>
      <p:ext uri="{BB962C8B-B14F-4D97-AF65-F5344CB8AC3E}">
        <p14:creationId xmlns:p14="http://schemas.microsoft.com/office/powerpoint/2010/main" val="54316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46</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Experimental Goals</a:t>
            </a:r>
            <a:endParaRPr lang="en-US" sz="3000" dirty="0">
              <a:latin typeface="+mj-lt"/>
              <a:cs typeface="+mj-lt"/>
            </a:endParaRPr>
          </a:p>
        </p:txBody>
      </p:sp>
      <p:sp>
        <p:nvSpPr>
          <p:cNvPr id="9" name="TextBox 8"/>
          <p:cNvSpPr txBox="1"/>
          <p:nvPr/>
        </p:nvSpPr>
        <p:spPr>
          <a:xfrm>
            <a:off x="285942" y="1768510"/>
            <a:ext cx="115952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3</a:t>
            </a:r>
            <a:r>
              <a:rPr lang="en-US" dirty="0" smtClean="0"/>
              <a:t>. </a:t>
            </a:r>
            <a:r>
              <a:rPr lang="en-US" dirty="0"/>
              <a:t>Compare performance of proposed unsupervised Implicit Saliency model against existing saliency </a:t>
            </a:r>
            <a:r>
              <a:rPr lang="en-US" dirty="0" smtClean="0"/>
              <a:t>model</a:t>
            </a:r>
            <a:endParaRPr lang="en-US" dirty="0"/>
          </a:p>
        </p:txBody>
      </p:sp>
      <p:graphicFrame>
        <p:nvGraphicFramePr>
          <p:cNvPr id="29" name="表格 2"/>
          <p:cNvGraphicFramePr/>
          <p:nvPr>
            <p:custDataLst>
              <p:tags r:id="rId1"/>
            </p:custDataLst>
            <p:extLst>
              <p:ext uri="{D42A27DB-BD31-4B8C-83A1-F6EECF244321}">
                <p14:modId xmlns:p14="http://schemas.microsoft.com/office/powerpoint/2010/main" val="2139104559"/>
              </p:ext>
            </p:extLst>
          </p:nvPr>
        </p:nvGraphicFramePr>
        <p:xfrm>
          <a:off x="7454265" y="3183934"/>
          <a:ext cx="3227070" cy="1875790"/>
        </p:xfrm>
        <a:graphic>
          <a:graphicData uri="http://schemas.openxmlformats.org/drawingml/2006/table">
            <a:tbl>
              <a:tblPr firstRow="1" bandRow="1">
                <a:tableStyleId>{5C22544A-7EE6-4342-B048-85BDC9FD1C3A}</a:tableStyleId>
              </a:tblPr>
              <a:tblGrid>
                <a:gridCol w="1613535"/>
                <a:gridCol w="1613535"/>
              </a:tblGrid>
              <a:tr h="448310">
                <a:tc>
                  <a:txBody>
                    <a:bodyPr/>
                    <a:lstStyle/>
                    <a:p>
                      <a:pPr>
                        <a:buNone/>
                      </a:pPr>
                      <a:r>
                        <a:rPr lang="en-US" altLang="zh-CN" sz="1200"/>
                        <a:t>Saliency Models</a:t>
                      </a:r>
                    </a:p>
                  </a:txBody>
                  <a:tcPr/>
                </a:tc>
                <a:tc>
                  <a:txBody>
                    <a:bodyPr/>
                    <a:lstStyle/>
                    <a:p>
                      <a:pPr>
                        <a:buNone/>
                      </a:pPr>
                      <a:r>
                        <a:rPr lang="en-US" altLang="zh-CN" sz="1200"/>
                        <a:t>Training data</a:t>
                      </a:r>
                    </a:p>
                  </a:txBody>
                  <a:tcPr/>
                </a:tc>
              </a:tr>
              <a:tr h="356870">
                <a:tc>
                  <a:txBody>
                    <a:bodyPr/>
                    <a:lstStyle/>
                    <a:p>
                      <a:pPr>
                        <a:buNone/>
                      </a:pPr>
                      <a:r>
                        <a:rPr lang="en-US" altLang="zh-CN" sz="1200" dirty="0" err="1">
                          <a:sym typeface="+mn-ea"/>
                        </a:rPr>
                        <a:t>SalGan</a:t>
                      </a:r>
                      <a:endParaRPr lang="en-US" altLang="zh-CN" sz="1200" dirty="0">
                        <a:sym typeface="+mn-ea"/>
                      </a:endParaRPr>
                    </a:p>
                  </a:txBody>
                  <a:tcPr/>
                </a:tc>
                <a:tc>
                  <a:txBody>
                    <a:bodyPr/>
                    <a:lstStyle/>
                    <a:p>
                      <a:pPr>
                        <a:buNone/>
                      </a:pPr>
                      <a:r>
                        <a:rPr lang="zh-CN" altLang="en-US" sz="1200"/>
                        <a:t>SALICON</a:t>
                      </a:r>
                    </a:p>
                  </a:txBody>
                  <a:tcPr/>
                </a:tc>
              </a:tr>
              <a:tr h="356870">
                <a:tc>
                  <a:txBody>
                    <a:bodyPr/>
                    <a:lstStyle/>
                    <a:p>
                      <a:pPr>
                        <a:buNone/>
                      </a:pPr>
                      <a:r>
                        <a:rPr lang="en-US" altLang="zh-CN" sz="1200">
                          <a:sym typeface="+mn-ea"/>
                        </a:rPr>
                        <a:t>ML-Net</a:t>
                      </a:r>
                    </a:p>
                  </a:txBody>
                  <a:tcPr/>
                </a:tc>
                <a:tc>
                  <a:txBody>
                    <a:bodyPr/>
                    <a:lstStyle/>
                    <a:p>
                      <a:pPr>
                        <a:buNone/>
                      </a:pPr>
                      <a:r>
                        <a:rPr lang="zh-CN" altLang="en-US" sz="1200">
                          <a:sym typeface="+mn-ea"/>
                        </a:rPr>
                        <a:t>SALICON</a:t>
                      </a:r>
                      <a:endParaRPr lang="en-US" altLang="zh-CN" sz="1200">
                        <a:sym typeface="+mn-ea"/>
                      </a:endParaRPr>
                    </a:p>
                  </a:txBody>
                  <a:tcPr/>
                </a:tc>
              </a:tr>
              <a:tr h="356870">
                <a:tc>
                  <a:txBody>
                    <a:bodyPr/>
                    <a:lstStyle/>
                    <a:p>
                      <a:pPr>
                        <a:buNone/>
                      </a:pPr>
                      <a:r>
                        <a:rPr lang="en-US" altLang="zh-CN" sz="1200">
                          <a:sym typeface="+mn-ea"/>
                        </a:rPr>
                        <a:t>DeepGazeII</a:t>
                      </a:r>
                    </a:p>
                  </a:txBody>
                  <a:tcPr/>
                </a:tc>
                <a:tc>
                  <a:txBody>
                    <a:bodyPr/>
                    <a:lstStyle/>
                    <a:p>
                      <a:pPr>
                        <a:buNone/>
                      </a:pPr>
                      <a:r>
                        <a:rPr lang="zh-CN" altLang="en-US" sz="1200"/>
                        <a:t>SALICON</a:t>
                      </a:r>
                    </a:p>
                  </a:txBody>
                  <a:tcPr/>
                </a:tc>
              </a:tr>
              <a:tr h="356870">
                <a:tc>
                  <a:txBody>
                    <a:bodyPr/>
                    <a:lstStyle/>
                    <a:p>
                      <a:pPr>
                        <a:buNone/>
                      </a:pPr>
                      <a:r>
                        <a:rPr lang="en-US" altLang="zh-CN" sz="1200">
                          <a:sym typeface="+mn-ea"/>
                        </a:rPr>
                        <a:t>ShallowDeep</a:t>
                      </a:r>
                    </a:p>
                  </a:txBody>
                  <a:tcPr/>
                </a:tc>
                <a:tc>
                  <a:txBody>
                    <a:bodyPr/>
                    <a:lstStyle/>
                    <a:p>
                      <a:pPr>
                        <a:buNone/>
                      </a:pPr>
                      <a:r>
                        <a:rPr lang="zh-CN" altLang="en-US" sz="1200" dirty="0"/>
                        <a:t>SALICON</a:t>
                      </a:r>
                      <a:r>
                        <a:rPr lang="en-US" altLang="zh-CN" sz="1200" dirty="0"/>
                        <a:t>/</a:t>
                      </a:r>
                      <a:r>
                        <a:rPr lang="en-US" altLang="zh-CN" sz="1200" dirty="0" err="1"/>
                        <a:t>iSUN</a:t>
                      </a:r>
                      <a:endParaRPr lang="en-US" altLang="zh-CN" sz="1200" dirty="0"/>
                    </a:p>
                  </a:txBody>
                  <a:tcPr/>
                </a:tc>
              </a:tr>
            </a:tbl>
          </a:graphicData>
        </a:graphic>
      </p:graphicFrame>
      <p:sp>
        <p:nvSpPr>
          <p:cNvPr id="62" name="文本框 2"/>
          <p:cNvSpPr txBox="1"/>
          <p:nvPr/>
        </p:nvSpPr>
        <p:spPr>
          <a:xfrm>
            <a:off x="2453837" y="5172366"/>
            <a:ext cx="4378960" cy="368300"/>
          </a:xfrm>
          <a:prstGeom prst="rect">
            <a:avLst/>
          </a:prstGeom>
          <a:noFill/>
        </p:spPr>
        <p:txBody>
          <a:bodyPr wrap="square" rtlCol="0">
            <a:spAutoFit/>
          </a:bodyPr>
          <a:lstStyle/>
          <a:p>
            <a:r>
              <a:rPr lang="en-US" altLang="zh-CN" dirty="0" smtClean="0"/>
              <a:t>Existing Learning based methods</a:t>
            </a:r>
            <a:endParaRPr lang="en-US" altLang="zh-CN" dirty="0"/>
          </a:p>
        </p:txBody>
      </p:sp>
      <p:grpSp>
        <p:nvGrpSpPr>
          <p:cNvPr id="63" name="组合 7"/>
          <p:cNvGrpSpPr/>
          <p:nvPr/>
        </p:nvGrpSpPr>
        <p:grpSpPr>
          <a:xfrm>
            <a:off x="3155195" y="3395389"/>
            <a:ext cx="2975610" cy="1686560"/>
            <a:chOff x="2298" y="2656"/>
            <a:chExt cx="4686" cy="2656"/>
          </a:xfrm>
        </p:grpSpPr>
        <p:sp>
          <p:nvSpPr>
            <p:cNvPr id="64" name="梯形 5"/>
            <p:cNvSpPr/>
            <p:nvPr/>
          </p:nvSpPr>
          <p:spPr>
            <a:xfrm rot="5400000">
              <a:off x="2416" y="2544"/>
              <a:ext cx="2656" cy="288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
            <p:cNvSpPr txBox="1"/>
            <p:nvPr/>
          </p:nvSpPr>
          <p:spPr>
            <a:xfrm>
              <a:off x="2298" y="3444"/>
              <a:ext cx="4687" cy="1016"/>
            </a:xfrm>
            <a:prstGeom prst="rect">
              <a:avLst/>
            </a:prstGeom>
            <a:noFill/>
          </p:spPr>
          <p:txBody>
            <a:bodyPr wrap="square" rtlCol="0">
              <a:spAutoFit/>
            </a:bodyPr>
            <a:lstStyle/>
            <a:p>
              <a:r>
                <a:rPr lang="en-US" altLang="zh-CN">
                  <a:solidFill>
                    <a:schemeClr val="bg1"/>
                  </a:solidFill>
                </a:rPr>
                <a:t>Deep </a:t>
              </a:r>
            </a:p>
            <a:p>
              <a:r>
                <a:rPr lang="en-US" altLang="zh-CN">
                  <a:solidFill>
                    <a:schemeClr val="bg1"/>
                  </a:solidFill>
                </a:rPr>
                <a:t>Neural Networks</a:t>
              </a:r>
            </a:p>
          </p:txBody>
        </p:sp>
      </p:grpSp>
      <p:sp>
        <p:nvSpPr>
          <p:cNvPr id="66" name="圆柱形 8"/>
          <p:cNvSpPr/>
          <p:nvPr/>
        </p:nvSpPr>
        <p:spPr>
          <a:xfrm>
            <a:off x="3491115" y="2452290"/>
            <a:ext cx="1649095" cy="677545"/>
          </a:xfrm>
          <a:prstGeom prst="can">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1"/>
                </a:solidFill>
              </a:rPr>
              <a:t>Training data</a:t>
            </a:r>
            <a:endParaRPr lang="en-US" altLang="zh-CN" dirty="0">
              <a:solidFill>
                <a:schemeClr val="accent1"/>
              </a:solidFill>
            </a:endParaRPr>
          </a:p>
        </p:txBody>
      </p:sp>
      <p:sp>
        <p:nvSpPr>
          <p:cNvPr id="67" name="下箭头 9"/>
          <p:cNvSpPr/>
          <p:nvPr/>
        </p:nvSpPr>
        <p:spPr>
          <a:xfrm>
            <a:off x="4124840" y="3293789"/>
            <a:ext cx="342900" cy="304800"/>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右箭头 16"/>
          <p:cNvSpPr/>
          <p:nvPr/>
        </p:nvSpPr>
        <p:spPr>
          <a:xfrm>
            <a:off x="2657355" y="4121829"/>
            <a:ext cx="447040" cy="23368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右箭头 19"/>
          <p:cNvSpPr/>
          <p:nvPr/>
        </p:nvSpPr>
        <p:spPr>
          <a:xfrm>
            <a:off x="5064005" y="4121829"/>
            <a:ext cx="447040" cy="23368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44" descr="dog7"/>
          <p:cNvPicPr>
            <a:picLocks noChangeAspect="1"/>
          </p:cNvPicPr>
          <p:nvPr/>
        </p:nvPicPr>
        <p:blipFill>
          <a:blip r:embed="rId4"/>
          <a:stretch>
            <a:fillRect/>
          </a:stretch>
        </p:blipFill>
        <p:spPr>
          <a:xfrm>
            <a:off x="1270335" y="3637343"/>
            <a:ext cx="1245546" cy="1305521"/>
          </a:xfrm>
          <a:prstGeom prst="rect">
            <a:avLst/>
          </a:prstGeom>
        </p:spPr>
      </p:pic>
      <p:pic>
        <p:nvPicPr>
          <p:cNvPr id="74" name="图片 59" descr="dog7"/>
          <p:cNvPicPr>
            <a:picLocks noChangeAspect="1"/>
          </p:cNvPicPr>
          <p:nvPr/>
        </p:nvPicPr>
        <p:blipFill>
          <a:blip r:embed="rId5"/>
          <a:stretch>
            <a:fillRect/>
          </a:stretch>
        </p:blipFill>
        <p:spPr>
          <a:xfrm>
            <a:off x="5645453" y="3633010"/>
            <a:ext cx="1263190" cy="1309854"/>
          </a:xfrm>
          <a:prstGeom prst="rect">
            <a:avLst/>
          </a:prstGeom>
        </p:spPr>
      </p:pic>
    </p:spTree>
    <p:extLst>
      <p:ext uri="{BB962C8B-B14F-4D97-AF65-F5344CB8AC3E}">
        <p14:creationId xmlns:p14="http://schemas.microsoft.com/office/powerpoint/2010/main" val="107749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0-#ppt_w/2"/>
                                          </p:val>
                                        </p:tav>
                                        <p:tav tm="100000">
                                          <p:val>
                                            <p:strVal val="#ppt_x"/>
                                          </p:val>
                                        </p:tav>
                                      </p:tavLst>
                                    </p:anim>
                                    <p:anim calcmode="lin" valueType="num">
                                      <p:cBhvr additive="base">
                                        <p:cTn id="26"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fill="hold"/>
                                        <p:tgtEl>
                                          <p:spTgt spid="70"/>
                                        </p:tgtEl>
                                        <p:attrNameLst>
                                          <p:attrName>ppt_x</p:attrName>
                                        </p:attrNameLst>
                                      </p:cBhvr>
                                      <p:tavLst>
                                        <p:tav tm="0">
                                          <p:val>
                                            <p:strVal val="0-#ppt_w/2"/>
                                          </p:val>
                                        </p:tav>
                                        <p:tav tm="100000">
                                          <p:val>
                                            <p:strVal val="#ppt_x"/>
                                          </p:val>
                                        </p:tav>
                                      </p:tavLst>
                                    </p:anim>
                                    <p:anim calcmode="lin" valueType="num">
                                      <p:cBhvr additive="base">
                                        <p:cTn id="32"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6" grpId="0" bldLvl="0" animBg="1"/>
      <p:bldP spid="66" grpId="1" animBg="1"/>
      <p:bldP spid="67" grpId="0" bldLvl="0" animBg="1"/>
      <p:bldP spid="68" grpId="0" bldLvl="0" animBg="1"/>
      <p:bldP spid="70"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47</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Experimental Goals</a:t>
            </a:r>
            <a:endParaRPr lang="en-US" sz="3000" dirty="0">
              <a:latin typeface="+mj-lt"/>
              <a:cs typeface="+mj-lt"/>
            </a:endParaRPr>
          </a:p>
        </p:txBody>
      </p:sp>
      <p:sp>
        <p:nvSpPr>
          <p:cNvPr id="9" name="TextBox 8"/>
          <p:cNvSpPr txBox="1"/>
          <p:nvPr/>
        </p:nvSpPr>
        <p:spPr>
          <a:xfrm>
            <a:off x="285942" y="1768510"/>
            <a:ext cx="115952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3</a:t>
            </a:r>
            <a:r>
              <a:rPr lang="en-US" dirty="0" smtClean="0"/>
              <a:t>. </a:t>
            </a:r>
            <a:r>
              <a:rPr lang="en-US" dirty="0"/>
              <a:t>Compare performance of proposed unsupervised Implicit Saliency model against existing saliency </a:t>
            </a:r>
            <a:r>
              <a:rPr lang="en-US" dirty="0" smtClean="0"/>
              <a:t>model</a:t>
            </a:r>
            <a:endParaRPr lang="en-US" dirty="0"/>
          </a:p>
        </p:txBody>
      </p:sp>
      <p:graphicFrame>
        <p:nvGraphicFramePr>
          <p:cNvPr id="29" name="表格 2"/>
          <p:cNvGraphicFramePr/>
          <p:nvPr>
            <p:custDataLst>
              <p:tags r:id="rId1"/>
            </p:custDataLst>
          </p:nvPr>
        </p:nvGraphicFramePr>
        <p:xfrm>
          <a:off x="7454265" y="3183934"/>
          <a:ext cx="3227070" cy="1875790"/>
        </p:xfrm>
        <a:graphic>
          <a:graphicData uri="http://schemas.openxmlformats.org/drawingml/2006/table">
            <a:tbl>
              <a:tblPr firstRow="1" bandRow="1">
                <a:tableStyleId>{5C22544A-7EE6-4342-B048-85BDC9FD1C3A}</a:tableStyleId>
              </a:tblPr>
              <a:tblGrid>
                <a:gridCol w="1613535"/>
                <a:gridCol w="1613535"/>
              </a:tblGrid>
              <a:tr h="448310">
                <a:tc>
                  <a:txBody>
                    <a:bodyPr/>
                    <a:lstStyle/>
                    <a:p>
                      <a:pPr>
                        <a:buNone/>
                      </a:pPr>
                      <a:r>
                        <a:rPr lang="en-US" altLang="zh-CN" sz="1200"/>
                        <a:t>Saliency Models</a:t>
                      </a:r>
                    </a:p>
                  </a:txBody>
                  <a:tcPr/>
                </a:tc>
                <a:tc>
                  <a:txBody>
                    <a:bodyPr/>
                    <a:lstStyle/>
                    <a:p>
                      <a:pPr>
                        <a:buNone/>
                      </a:pPr>
                      <a:r>
                        <a:rPr lang="en-US" altLang="zh-CN" sz="1200"/>
                        <a:t>Training data</a:t>
                      </a:r>
                    </a:p>
                  </a:txBody>
                  <a:tcPr/>
                </a:tc>
              </a:tr>
              <a:tr h="356870">
                <a:tc>
                  <a:txBody>
                    <a:bodyPr/>
                    <a:lstStyle/>
                    <a:p>
                      <a:pPr>
                        <a:buNone/>
                      </a:pPr>
                      <a:r>
                        <a:rPr lang="en-US" altLang="zh-CN" sz="1200" dirty="0" err="1">
                          <a:sym typeface="+mn-ea"/>
                        </a:rPr>
                        <a:t>SalGan</a:t>
                      </a:r>
                      <a:endParaRPr lang="en-US" altLang="zh-CN" sz="1200" dirty="0">
                        <a:sym typeface="+mn-ea"/>
                      </a:endParaRPr>
                    </a:p>
                  </a:txBody>
                  <a:tcPr/>
                </a:tc>
                <a:tc>
                  <a:txBody>
                    <a:bodyPr/>
                    <a:lstStyle/>
                    <a:p>
                      <a:pPr>
                        <a:buNone/>
                      </a:pPr>
                      <a:r>
                        <a:rPr lang="zh-CN" altLang="en-US" sz="1200"/>
                        <a:t>SALICON</a:t>
                      </a:r>
                    </a:p>
                  </a:txBody>
                  <a:tcPr/>
                </a:tc>
              </a:tr>
              <a:tr h="356870">
                <a:tc>
                  <a:txBody>
                    <a:bodyPr/>
                    <a:lstStyle/>
                    <a:p>
                      <a:pPr>
                        <a:buNone/>
                      </a:pPr>
                      <a:r>
                        <a:rPr lang="en-US" altLang="zh-CN" sz="1200">
                          <a:sym typeface="+mn-ea"/>
                        </a:rPr>
                        <a:t>ML-Net</a:t>
                      </a:r>
                    </a:p>
                  </a:txBody>
                  <a:tcPr/>
                </a:tc>
                <a:tc>
                  <a:txBody>
                    <a:bodyPr/>
                    <a:lstStyle/>
                    <a:p>
                      <a:pPr>
                        <a:buNone/>
                      </a:pPr>
                      <a:r>
                        <a:rPr lang="zh-CN" altLang="en-US" sz="1200">
                          <a:sym typeface="+mn-ea"/>
                        </a:rPr>
                        <a:t>SALICON</a:t>
                      </a:r>
                      <a:endParaRPr lang="en-US" altLang="zh-CN" sz="1200">
                        <a:sym typeface="+mn-ea"/>
                      </a:endParaRPr>
                    </a:p>
                  </a:txBody>
                  <a:tcPr/>
                </a:tc>
              </a:tr>
              <a:tr h="356870">
                <a:tc>
                  <a:txBody>
                    <a:bodyPr/>
                    <a:lstStyle/>
                    <a:p>
                      <a:pPr>
                        <a:buNone/>
                      </a:pPr>
                      <a:r>
                        <a:rPr lang="en-US" altLang="zh-CN" sz="1200">
                          <a:sym typeface="+mn-ea"/>
                        </a:rPr>
                        <a:t>DeepGazeII</a:t>
                      </a:r>
                    </a:p>
                  </a:txBody>
                  <a:tcPr/>
                </a:tc>
                <a:tc>
                  <a:txBody>
                    <a:bodyPr/>
                    <a:lstStyle/>
                    <a:p>
                      <a:pPr>
                        <a:buNone/>
                      </a:pPr>
                      <a:r>
                        <a:rPr lang="zh-CN" altLang="en-US" sz="1200"/>
                        <a:t>SALICON</a:t>
                      </a:r>
                    </a:p>
                  </a:txBody>
                  <a:tcPr/>
                </a:tc>
              </a:tr>
              <a:tr h="356870">
                <a:tc>
                  <a:txBody>
                    <a:bodyPr/>
                    <a:lstStyle/>
                    <a:p>
                      <a:pPr>
                        <a:buNone/>
                      </a:pPr>
                      <a:r>
                        <a:rPr lang="en-US" altLang="zh-CN" sz="1200">
                          <a:sym typeface="+mn-ea"/>
                        </a:rPr>
                        <a:t>ShallowDeep</a:t>
                      </a:r>
                    </a:p>
                  </a:txBody>
                  <a:tcPr/>
                </a:tc>
                <a:tc>
                  <a:txBody>
                    <a:bodyPr/>
                    <a:lstStyle/>
                    <a:p>
                      <a:pPr>
                        <a:buNone/>
                      </a:pPr>
                      <a:r>
                        <a:rPr lang="zh-CN" altLang="en-US" sz="1200" dirty="0"/>
                        <a:t>SALICON</a:t>
                      </a:r>
                      <a:r>
                        <a:rPr lang="en-US" altLang="zh-CN" sz="1200" dirty="0"/>
                        <a:t>/</a:t>
                      </a:r>
                      <a:r>
                        <a:rPr lang="en-US" altLang="zh-CN" sz="1200" dirty="0" err="1"/>
                        <a:t>iSUN</a:t>
                      </a:r>
                      <a:endParaRPr lang="en-US" altLang="zh-CN" sz="1200" dirty="0"/>
                    </a:p>
                  </a:txBody>
                  <a:tcPr/>
                </a:tc>
              </a:tr>
            </a:tbl>
          </a:graphicData>
        </a:graphic>
      </p:graphicFrame>
      <p:sp>
        <p:nvSpPr>
          <p:cNvPr id="62" name="文本框 2"/>
          <p:cNvSpPr txBox="1"/>
          <p:nvPr/>
        </p:nvSpPr>
        <p:spPr>
          <a:xfrm>
            <a:off x="2453837" y="5172366"/>
            <a:ext cx="4378960" cy="368300"/>
          </a:xfrm>
          <a:prstGeom prst="rect">
            <a:avLst/>
          </a:prstGeom>
          <a:noFill/>
        </p:spPr>
        <p:txBody>
          <a:bodyPr wrap="square" rtlCol="0">
            <a:spAutoFit/>
          </a:bodyPr>
          <a:lstStyle/>
          <a:p>
            <a:r>
              <a:rPr lang="en-US" altLang="zh-CN" dirty="0" smtClean="0"/>
              <a:t>Existing Learning based methods</a:t>
            </a:r>
            <a:endParaRPr lang="en-US" altLang="zh-CN" dirty="0"/>
          </a:p>
        </p:txBody>
      </p:sp>
      <p:grpSp>
        <p:nvGrpSpPr>
          <p:cNvPr id="63" name="组合 7"/>
          <p:cNvGrpSpPr/>
          <p:nvPr/>
        </p:nvGrpSpPr>
        <p:grpSpPr>
          <a:xfrm>
            <a:off x="3155195" y="3395389"/>
            <a:ext cx="2975610" cy="1686560"/>
            <a:chOff x="2298" y="2656"/>
            <a:chExt cx="4686" cy="2656"/>
          </a:xfrm>
        </p:grpSpPr>
        <p:sp>
          <p:nvSpPr>
            <p:cNvPr id="64" name="梯形 5"/>
            <p:cNvSpPr/>
            <p:nvPr/>
          </p:nvSpPr>
          <p:spPr>
            <a:xfrm rot="5400000">
              <a:off x="2416" y="2544"/>
              <a:ext cx="2656" cy="288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
            <p:cNvSpPr txBox="1"/>
            <p:nvPr/>
          </p:nvSpPr>
          <p:spPr>
            <a:xfrm>
              <a:off x="2298" y="3444"/>
              <a:ext cx="4687" cy="1016"/>
            </a:xfrm>
            <a:prstGeom prst="rect">
              <a:avLst/>
            </a:prstGeom>
            <a:noFill/>
          </p:spPr>
          <p:txBody>
            <a:bodyPr wrap="square" rtlCol="0">
              <a:spAutoFit/>
            </a:bodyPr>
            <a:lstStyle/>
            <a:p>
              <a:r>
                <a:rPr lang="en-US" altLang="zh-CN">
                  <a:solidFill>
                    <a:schemeClr val="bg1"/>
                  </a:solidFill>
                </a:rPr>
                <a:t>Deep </a:t>
              </a:r>
            </a:p>
            <a:p>
              <a:r>
                <a:rPr lang="en-US" altLang="zh-CN">
                  <a:solidFill>
                    <a:schemeClr val="bg1"/>
                  </a:solidFill>
                </a:rPr>
                <a:t>Neural Networks</a:t>
              </a:r>
            </a:p>
          </p:txBody>
        </p:sp>
      </p:grpSp>
      <p:sp>
        <p:nvSpPr>
          <p:cNvPr id="66" name="圆柱形 8"/>
          <p:cNvSpPr/>
          <p:nvPr/>
        </p:nvSpPr>
        <p:spPr>
          <a:xfrm>
            <a:off x="3491115" y="2452290"/>
            <a:ext cx="1649095" cy="677545"/>
          </a:xfrm>
          <a:prstGeom prst="can">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1"/>
                </a:solidFill>
              </a:rPr>
              <a:t>Training data</a:t>
            </a:r>
            <a:endParaRPr lang="en-US" altLang="zh-CN" dirty="0">
              <a:solidFill>
                <a:schemeClr val="accent1"/>
              </a:solidFill>
            </a:endParaRPr>
          </a:p>
        </p:txBody>
      </p:sp>
      <p:sp>
        <p:nvSpPr>
          <p:cNvPr id="67" name="下箭头 9"/>
          <p:cNvSpPr/>
          <p:nvPr/>
        </p:nvSpPr>
        <p:spPr>
          <a:xfrm>
            <a:off x="4124840" y="3293789"/>
            <a:ext cx="342900" cy="304800"/>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右箭头 16"/>
          <p:cNvSpPr/>
          <p:nvPr/>
        </p:nvSpPr>
        <p:spPr>
          <a:xfrm>
            <a:off x="2657355" y="4121829"/>
            <a:ext cx="447040" cy="23368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右箭头 19"/>
          <p:cNvSpPr/>
          <p:nvPr/>
        </p:nvSpPr>
        <p:spPr>
          <a:xfrm>
            <a:off x="5064005" y="4121829"/>
            <a:ext cx="447040" cy="23368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44" descr="dog7"/>
          <p:cNvPicPr>
            <a:picLocks noChangeAspect="1"/>
          </p:cNvPicPr>
          <p:nvPr/>
        </p:nvPicPr>
        <p:blipFill>
          <a:blip r:embed="rId4"/>
          <a:stretch>
            <a:fillRect/>
          </a:stretch>
        </p:blipFill>
        <p:spPr>
          <a:xfrm>
            <a:off x="1270335" y="3637343"/>
            <a:ext cx="1245546" cy="1305521"/>
          </a:xfrm>
          <a:prstGeom prst="rect">
            <a:avLst/>
          </a:prstGeom>
        </p:spPr>
      </p:pic>
      <p:pic>
        <p:nvPicPr>
          <p:cNvPr id="74" name="图片 59" descr="dog7"/>
          <p:cNvPicPr>
            <a:picLocks noChangeAspect="1"/>
          </p:cNvPicPr>
          <p:nvPr/>
        </p:nvPicPr>
        <p:blipFill>
          <a:blip r:embed="rId5"/>
          <a:stretch>
            <a:fillRect/>
          </a:stretch>
        </p:blipFill>
        <p:spPr>
          <a:xfrm>
            <a:off x="5645453" y="3633010"/>
            <a:ext cx="1263190" cy="1309854"/>
          </a:xfrm>
          <a:prstGeom prst="rect">
            <a:avLst/>
          </a:prstGeom>
        </p:spPr>
      </p:pic>
      <p:sp>
        <p:nvSpPr>
          <p:cNvPr id="2" name="Rounded Rectangle 1"/>
          <p:cNvSpPr/>
          <p:nvPr/>
        </p:nvSpPr>
        <p:spPr>
          <a:xfrm>
            <a:off x="2515881" y="5811839"/>
            <a:ext cx="6990258" cy="78813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Proposed Implicit Saliency is unsupervised</a:t>
            </a:r>
            <a:endParaRPr lang="en-US" dirty="0"/>
          </a:p>
        </p:txBody>
      </p:sp>
    </p:spTree>
    <p:extLst>
      <p:ext uri="{BB962C8B-B14F-4D97-AF65-F5344CB8AC3E}">
        <p14:creationId xmlns:p14="http://schemas.microsoft.com/office/powerpoint/2010/main" val="208721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0-#ppt_w/2"/>
                                          </p:val>
                                        </p:tav>
                                        <p:tav tm="100000">
                                          <p:val>
                                            <p:strVal val="#ppt_x"/>
                                          </p:val>
                                        </p:tav>
                                      </p:tavLst>
                                    </p:anim>
                                    <p:anim calcmode="lin" valueType="num">
                                      <p:cBhvr additive="base">
                                        <p:cTn id="26"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fill="hold"/>
                                        <p:tgtEl>
                                          <p:spTgt spid="70"/>
                                        </p:tgtEl>
                                        <p:attrNameLst>
                                          <p:attrName>ppt_x</p:attrName>
                                        </p:attrNameLst>
                                      </p:cBhvr>
                                      <p:tavLst>
                                        <p:tav tm="0">
                                          <p:val>
                                            <p:strVal val="0-#ppt_w/2"/>
                                          </p:val>
                                        </p:tav>
                                        <p:tav tm="100000">
                                          <p:val>
                                            <p:strVal val="#ppt_x"/>
                                          </p:val>
                                        </p:tav>
                                      </p:tavLst>
                                    </p:anim>
                                    <p:anim calcmode="lin" valueType="num">
                                      <p:cBhvr additive="base">
                                        <p:cTn id="32"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6" grpId="0" bldLvl="0" animBg="1"/>
      <p:bldP spid="66" grpId="1" animBg="1"/>
      <p:bldP spid="67" grpId="0" bldLvl="0" animBg="1"/>
      <p:bldP spid="68" grpId="0" bldLvl="0" animBg="1"/>
      <p:bldP spid="70"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48</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Experimental Goals</a:t>
            </a:r>
            <a:endParaRPr lang="en-US" sz="3000" dirty="0">
              <a:latin typeface="+mj-lt"/>
              <a:cs typeface="+mj-lt"/>
            </a:endParaRPr>
          </a:p>
        </p:txBody>
      </p:sp>
      <p:sp>
        <p:nvSpPr>
          <p:cNvPr id="9" name="TextBox 8"/>
          <p:cNvSpPr txBox="1"/>
          <p:nvPr/>
        </p:nvSpPr>
        <p:spPr>
          <a:xfrm>
            <a:off x="285942" y="1768510"/>
            <a:ext cx="115952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3</a:t>
            </a:r>
            <a:r>
              <a:rPr lang="en-US" dirty="0" smtClean="0"/>
              <a:t>. </a:t>
            </a:r>
            <a:r>
              <a:rPr lang="en-US" dirty="0"/>
              <a:t>Compare performance of proposed unsupervised Implicit Saliency model against existing saliency </a:t>
            </a:r>
            <a:r>
              <a:rPr lang="en-US" dirty="0" smtClean="0"/>
              <a:t>model</a:t>
            </a:r>
            <a:endParaRPr lang="en-US" dirty="0"/>
          </a:p>
        </p:txBody>
      </p:sp>
      <p:grpSp>
        <p:nvGrpSpPr>
          <p:cNvPr id="22" name="组合 32"/>
          <p:cNvGrpSpPr/>
          <p:nvPr/>
        </p:nvGrpSpPr>
        <p:grpSpPr>
          <a:xfrm>
            <a:off x="2913085" y="2218868"/>
            <a:ext cx="5962015" cy="1891665"/>
            <a:chOff x="934" y="3488"/>
            <a:chExt cx="9389" cy="2979"/>
          </a:xfrm>
        </p:grpSpPr>
        <p:pic>
          <p:nvPicPr>
            <p:cNvPr id="23" name="图片 7"/>
            <p:cNvPicPr>
              <a:picLocks noChangeAspect="1"/>
            </p:cNvPicPr>
            <p:nvPr>
              <p:custDataLst>
                <p:tags r:id="rId1"/>
              </p:custDataLst>
            </p:nvPr>
          </p:nvPicPr>
          <p:blipFill>
            <a:blip r:embed="rId5"/>
            <a:srcRect r="62270" b="9795"/>
            <a:stretch>
              <a:fillRect/>
            </a:stretch>
          </p:blipFill>
          <p:spPr>
            <a:xfrm>
              <a:off x="1094" y="3488"/>
              <a:ext cx="3853" cy="2440"/>
            </a:xfrm>
            <a:prstGeom prst="rect">
              <a:avLst/>
            </a:prstGeom>
          </p:spPr>
        </p:pic>
        <p:sp>
          <p:nvSpPr>
            <p:cNvPr id="24" name="文本框 9"/>
            <p:cNvSpPr txBox="1"/>
            <p:nvPr/>
          </p:nvSpPr>
          <p:spPr>
            <a:xfrm>
              <a:off x="934" y="5928"/>
              <a:ext cx="1445" cy="386"/>
            </a:xfrm>
            <a:prstGeom prst="rect">
              <a:avLst/>
            </a:prstGeom>
            <a:noFill/>
          </p:spPr>
          <p:txBody>
            <a:bodyPr wrap="square" rtlCol="0">
              <a:spAutoFit/>
            </a:bodyPr>
            <a:lstStyle/>
            <a:p>
              <a:pPr algn="ctr"/>
              <a:r>
                <a:rPr lang="en-US" altLang="zh-CN" sz="1000"/>
                <a:t>Input Image</a:t>
              </a:r>
            </a:p>
          </p:txBody>
        </p:sp>
        <p:sp>
          <p:nvSpPr>
            <p:cNvPr id="25" name="文本框 10"/>
            <p:cNvSpPr txBox="1"/>
            <p:nvPr/>
          </p:nvSpPr>
          <p:spPr>
            <a:xfrm>
              <a:off x="2236" y="5928"/>
              <a:ext cx="1445" cy="386"/>
            </a:xfrm>
            <a:prstGeom prst="rect">
              <a:avLst/>
            </a:prstGeom>
            <a:noFill/>
          </p:spPr>
          <p:txBody>
            <a:bodyPr wrap="square" rtlCol="0">
              <a:spAutoFit/>
            </a:bodyPr>
            <a:lstStyle/>
            <a:p>
              <a:pPr algn="ctr"/>
              <a:r>
                <a:rPr lang="en-US" altLang="zh-CN" sz="1000"/>
                <a:t>Groundtruth</a:t>
              </a:r>
            </a:p>
          </p:txBody>
        </p:sp>
        <p:sp>
          <p:nvSpPr>
            <p:cNvPr id="26" name="文本框 11"/>
            <p:cNvSpPr txBox="1"/>
            <p:nvPr/>
          </p:nvSpPr>
          <p:spPr>
            <a:xfrm>
              <a:off x="3470" y="5839"/>
              <a:ext cx="1445" cy="628"/>
            </a:xfrm>
            <a:prstGeom prst="rect">
              <a:avLst/>
            </a:prstGeom>
            <a:noFill/>
          </p:spPr>
          <p:txBody>
            <a:bodyPr wrap="square" rtlCol="0">
              <a:spAutoFit/>
            </a:bodyPr>
            <a:lstStyle/>
            <a:p>
              <a:pPr algn="ctr"/>
              <a:r>
                <a:rPr lang="en-US" altLang="zh-CN" sz="1000"/>
                <a:t>Proposed Method</a:t>
              </a:r>
            </a:p>
          </p:txBody>
        </p:sp>
        <p:sp>
          <p:nvSpPr>
            <p:cNvPr id="27" name="文本框 13"/>
            <p:cNvSpPr txBox="1"/>
            <p:nvPr/>
          </p:nvSpPr>
          <p:spPr>
            <a:xfrm>
              <a:off x="4807" y="5928"/>
              <a:ext cx="1445" cy="386"/>
            </a:xfrm>
            <a:prstGeom prst="rect">
              <a:avLst/>
            </a:prstGeom>
            <a:noFill/>
          </p:spPr>
          <p:txBody>
            <a:bodyPr wrap="square" rtlCol="0">
              <a:spAutoFit/>
            </a:bodyPr>
            <a:lstStyle/>
            <a:p>
              <a:pPr algn="ctr"/>
              <a:r>
                <a:rPr lang="en-US" altLang="zh-CN" sz="1000"/>
                <a:t>SalGan</a:t>
              </a:r>
            </a:p>
          </p:txBody>
        </p:sp>
        <p:sp>
          <p:nvSpPr>
            <p:cNvPr id="28" name="文本框 14"/>
            <p:cNvSpPr txBox="1"/>
            <p:nvPr/>
          </p:nvSpPr>
          <p:spPr>
            <a:xfrm>
              <a:off x="6090" y="5928"/>
              <a:ext cx="1445" cy="386"/>
            </a:xfrm>
            <a:prstGeom prst="rect">
              <a:avLst/>
            </a:prstGeom>
            <a:noFill/>
          </p:spPr>
          <p:txBody>
            <a:bodyPr wrap="square" rtlCol="0">
              <a:spAutoFit/>
            </a:bodyPr>
            <a:lstStyle/>
            <a:p>
              <a:pPr algn="ctr"/>
              <a:r>
                <a:rPr lang="en-US" altLang="zh-CN" sz="1000"/>
                <a:t>ML-Net</a:t>
              </a:r>
            </a:p>
          </p:txBody>
        </p:sp>
        <p:sp>
          <p:nvSpPr>
            <p:cNvPr id="30" name="文本框 15"/>
            <p:cNvSpPr txBox="1"/>
            <p:nvPr/>
          </p:nvSpPr>
          <p:spPr>
            <a:xfrm>
              <a:off x="7373" y="5928"/>
              <a:ext cx="1445" cy="386"/>
            </a:xfrm>
            <a:prstGeom prst="rect">
              <a:avLst/>
            </a:prstGeom>
            <a:noFill/>
          </p:spPr>
          <p:txBody>
            <a:bodyPr wrap="square" rtlCol="0">
              <a:spAutoFit/>
            </a:bodyPr>
            <a:lstStyle/>
            <a:p>
              <a:pPr algn="ctr"/>
              <a:r>
                <a:rPr lang="en-US" altLang="zh-CN" sz="1000"/>
                <a:t>DeepGazeII</a:t>
              </a:r>
            </a:p>
          </p:txBody>
        </p:sp>
        <p:sp>
          <p:nvSpPr>
            <p:cNvPr id="31" name="文本框 19"/>
            <p:cNvSpPr txBox="1"/>
            <p:nvPr/>
          </p:nvSpPr>
          <p:spPr>
            <a:xfrm>
              <a:off x="8671" y="5928"/>
              <a:ext cx="1652" cy="386"/>
            </a:xfrm>
            <a:prstGeom prst="rect">
              <a:avLst/>
            </a:prstGeom>
            <a:noFill/>
          </p:spPr>
          <p:txBody>
            <a:bodyPr wrap="square" rtlCol="0">
              <a:spAutoFit/>
            </a:bodyPr>
            <a:lstStyle/>
            <a:p>
              <a:pPr algn="ctr"/>
              <a:r>
                <a:rPr lang="en-US" altLang="zh-CN" sz="1000"/>
                <a:t>ShallowDeep</a:t>
              </a:r>
            </a:p>
          </p:txBody>
        </p:sp>
        <p:pic>
          <p:nvPicPr>
            <p:cNvPr id="32" name="图片 8"/>
            <p:cNvPicPr>
              <a:picLocks noChangeAspect="1"/>
            </p:cNvPicPr>
            <p:nvPr>
              <p:custDataLst>
                <p:tags r:id="rId2"/>
              </p:custDataLst>
            </p:nvPr>
          </p:nvPicPr>
          <p:blipFill>
            <a:blip r:embed="rId5"/>
            <a:srcRect l="50088" b="9795"/>
            <a:stretch>
              <a:fillRect/>
            </a:stretch>
          </p:blipFill>
          <p:spPr>
            <a:xfrm>
              <a:off x="4930" y="3488"/>
              <a:ext cx="5097" cy="2440"/>
            </a:xfrm>
            <a:prstGeom prst="rect">
              <a:avLst/>
            </a:prstGeom>
          </p:spPr>
        </p:pic>
      </p:grpSp>
    </p:spTree>
    <p:extLst>
      <p:ext uri="{BB962C8B-B14F-4D97-AF65-F5344CB8AC3E}">
        <p14:creationId xmlns:p14="http://schemas.microsoft.com/office/powerpoint/2010/main" val="2466827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49</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Experimental Goals</a:t>
            </a:r>
            <a:endParaRPr lang="en-US" sz="3000" dirty="0">
              <a:latin typeface="+mj-lt"/>
              <a:cs typeface="+mj-lt"/>
            </a:endParaRPr>
          </a:p>
        </p:txBody>
      </p:sp>
      <p:sp>
        <p:nvSpPr>
          <p:cNvPr id="9" name="TextBox 8"/>
          <p:cNvSpPr txBox="1"/>
          <p:nvPr/>
        </p:nvSpPr>
        <p:spPr>
          <a:xfrm>
            <a:off x="285942" y="1768510"/>
            <a:ext cx="115952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3</a:t>
            </a:r>
            <a:r>
              <a:rPr lang="en-US" dirty="0" smtClean="0"/>
              <a:t>. </a:t>
            </a:r>
            <a:r>
              <a:rPr lang="en-US" dirty="0"/>
              <a:t>Compare performance of proposed unsupervised Implicit Saliency model against existing saliency </a:t>
            </a:r>
            <a:r>
              <a:rPr lang="en-US" dirty="0" smtClean="0"/>
              <a:t>model</a:t>
            </a:r>
            <a:endParaRPr lang="en-US" dirty="0"/>
          </a:p>
        </p:txBody>
      </p:sp>
      <p:grpSp>
        <p:nvGrpSpPr>
          <p:cNvPr id="22" name="组合 32"/>
          <p:cNvGrpSpPr/>
          <p:nvPr/>
        </p:nvGrpSpPr>
        <p:grpSpPr>
          <a:xfrm>
            <a:off x="2913085" y="2218868"/>
            <a:ext cx="5962015" cy="1891665"/>
            <a:chOff x="934" y="3488"/>
            <a:chExt cx="9389" cy="2979"/>
          </a:xfrm>
        </p:grpSpPr>
        <p:pic>
          <p:nvPicPr>
            <p:cNvPr id="23" name="图片 7"/>
            <p:cNvPicPr>
              <a:picLocks noChangeAspect="1"/>
            </p:cNvPicPr>
            <p:nvPr>
              <p:custDataLst>
                <p:tags r:id="rId1"/>
              </p:custDataLst>
            </p:nvPr>
          </p:nvPicPr>
          <p:blipFill>
            <a:blip r:embed="rId5"/>
            <a:srcRect r="62270" b="9795"/>
            <a:stretch>
              <a:fillRect/>
            </a:stretch>
          </p:blipFill>
          <p:spPr>
            <a:xfrm>
              <a:off x="1094" y="3488"/>
              <a:ext cx="3853" cy="2440"/>
            </a:xfrm>
            <a:prstGeom prst="rect">
              <a:avLst/>
            </a:prstGeom>
          </p:spPr>
        </p:pic>
        <p:sp>
          <p:nvSpPr>
            <p:cNvPr id="24" name="文本框 9"/>
            <p:cNvSpPr txBox="1"/>
            <p:nvPr/>
          </p:nvSpPr>
          <p:spPr>
            <a:xfrm>
              <a:off x="934" y="5928"/>
              <a:ext cx="1445" cy="386"/>
            </a:xfrm>
            <a:prstGeom prst="rect">
              <a:avLst/>
            </a:prstGeom>
            <a:noFill/>
          </p:spPr>
          <p:txBody>
            <a:bodyPr wrap="square" rtlCol="0">
              <a:spAutoFit/>
            </a:bodyPr>
            <a:lstStyle/>
            <a:p>
              <a:pPr algn="ctr"/>
              <a:r>
                <a:rPr lang="en-US" altLang="zh-CN" sz="1000"/>
                <a:t>Input Image</a:t>
              </a:r>
            </a:p>
          </p:txBody>
        </p:sp>
        <p:sp>
          <p:nvSpPr>
            <p:cNvPr id="25" name="文本框 10"/>
            <p:cNvSpPr txBox="1"/>
            <p:nvPr/>
          </p:nvSpPr>
          <p:spPr>
            <a:xfrm>
              <a:off x="2236" y="5928"/>
              <a:ext cx="1445" cy="386"/>
            </a:xfrm>
            <a:prstGeom prst="rect">
              <a:avLst/>
            </a:prstGeom>
            <a:noFill/>
          </p:spPr>
          <p:txBody>
            <a:bodyPr wrap="square" rtlCol="0">
              <a:spAutoFit/>
            </a:bodyPr>
            <a:lstStyle/>
            <a:p>
              <a:pPr algn="ctr"/>
              <a:r>
                <a:rPr lang="en-US" altLang="zh-CN" sz="1000"/>
                <a:t>Groundtruth</a:t>
              </a:r>
            </a:p>
          </p:txBody>
        </p:sp>
        <p:sp>
          <p:nvSpPr>
            <p:cNvPr id="26" name="文本框 11"/>
            <p:cNvSpPr txBox="1"/>
            <p:nvPr/>
          </p:nvSpPr>
          <p:spPr>
            <a:xfrm>
              <a:off x="3470" y="5839"/>
              <a:ext cx="1445" cy="628"/>
            </a:xfrm>
            <a:prstGeom prst="rect">
              <a:avLst/>
            </a:prstGeom>
            <a:noFill/>
          </p:spPr>
          <p:txBody>
            <a:bodyPr wrap="square" rtlCol="0">
              <a:spAutoFit/>
            </a:bodyPr>
            <a:lstStyle/>
            <a:p>
              <a:pPr algn="ctr"/>
              <a:r>
                <a:rPr lang="en-US" altLang="zh-CN" sz="1000"/>
                <a:t>Proposed Method</a:t>
              </a:r>
            </a:p>
          </p:txBody>
        </p:sp>
        <p:sp>
          <p:nvSpPr>
            <p:cNvPr id="27" name="文本框 13"/>
            <p:cNvSpPr txBox="1"/>
            <p:nvPr/>
          </p:nvSpPr>
          <p:spPr>
            <a:xfrm>
              <a:off x="4807" y="5928"/>
              <a:ext cx="1445" cy="386"/>
            </a:xfrm>
            <a:prstGeom prst="rect">
              <a:avLst/>
            </a:prstGeom>
            <a:noFill/>
          </p:spPr>
          <p:txBody>
            <a:bodyPr wrap="square" rtlCol="0">
              <a:spAutoFit/>
            </a:bodyPr>
            <a:lstStyle/>
            <a:p>
              <a:pPr algn="ctr"/>
              <a:r>
                <a:rPr lang="en-US" altLang="zh-CN" sz="1000"/>
                <a:t>SalGan</a:t>
              </a:r>
            </a:p>
          </p:txBody>
        </p:sp>
        <p:sp>
          <p:nvSpPr>
            <p:cNvPr id="28" name="文本框 14"/>
            <p:cNvSpPr txBox="1"/>
            <p:nvPr/>
          </p:nvSpPr>
          <p:spPr>
            <a:xfrm>
              <a:off x="6090" y="5928"/>
              <a:ext cx="1445" cy="386"/>
            </a:xfrm>
            <a:prstGeom prst="rect">
              <a:avLst/>
            </a:prstGeom>
            <a:noFill/>
          </p:spPr>
          <p:txBody>
            <a:bodyPr wrap="square" rtlCol="0">
              <a:spAutoFit/>
            </a:bodyPr>
            <a:lstStyle/>
            <a:p>
              <a:pPr algn="ctr"/>
              <a:r>
                <a:rPr lang="en-US" altLang="zh-CN" sz="1000"/>
                <a:t>ML-Net</a:t>
              </a:r>
            </a:p>
          </p:txBody>
        </p:sp>
        <p:sp>
          <p:nvSpPr>
            <p:cNvPr id="30" name="文本框 15"/>
            <p:cNvSpPr txBox="1"/>
            <p:nvPr/>
          </p:nvSpPr>
          <p:spPr>
            <a:xfrm>
              <a:off x="7373" y="5928"/>
              <a:ext cx="1445" cy="386"/>
            </a:xfrm>
            <a:prstGeom prst="rect">
              <a:avLst/>
            </a:prstGeom>
            <a:noFill/>
          </p:spPr>
          <p:txBody>
            <a:bodyPr wrap="square" rtlCol="0">
              <a:spAutoFit/>
            </a:bodyPr>
            <a:lstStyle/>
            <a:p>
              <a:pPr algn="ctr"/>
              <a:r>
                <a:rPr lang="en-US" altLang="zh-CN" sz="1000"/>
                <a:t>DeepGazeII</a:t>
              </a:r>
            </a:p>
          </p:txBody>
        </p:sp>
        <p:sp>
          <p:nvSpPr>
            <p:cNvPr id="31" name="文本框 19"/>
            <p:cNvSpPr txBox="1"/>
            <p:nvPr/>
          </p:nvSpPr>
          <p:spPr>
            <a:xfrm>
              <a:off x="8671" y="5928"/>
              <a:ext cx="1652" cy="386"/>
            </a:xfrm>
            <a:prstGeom prst="rect">
              <a:avLst/>
            </a:prstGeom>
            <a:noFill/>
          </p:spPr>
          <p:txBody>
            <a:bodyPr wrap="square" rtlCol="0">
              <a:spAutoFit/>
            </a:bodyPr>
            <a:lstStyle/>
            <a:p>
              <a:pPr algn="ctr"/>
              <a:r>
                <a:rPr lang="en-US" altLang="zh-CN" sz="1000"/>
                <a:t>ShallowDeep</a:t>
              </a:r>
            </a:p>
          </p:txBody>
        </p:sp>
        <p:pic>
          <p:nvPicPr>
            <p:cNvPr id="32" name="图片 8"/>
            <p:cNvPicPr>
              <a:picLocks noChangeAspect="1"/>
            </p:cNvPicPr>
            <p:nvPr>
              <p:custDataLst>
                <p:tags r:id="rId2"/>
              </p:custDataLst>
            </p:nvPr>
          </p:nvPicPr>
          <p:blipFill>
            <a:blip r:embed="rId5"/>
            <a:srcRect l="50088" b="9795"/>
            <a:stretch>
              <a:fillRect/>
            </a:stretch>
          </p:blipFill>
          <p:spPr>
            <a:xfrm>
              <a:off x="4930" y="3488"/>
              <a:ext cx="5097" cy="2440"/>
            </a:xfrm>
            <a:prstGeom prst="rect">
              <a:avLst/>
            </a:prstGeom>
          </p:spPr>
        </p:pic>
      </p:grpSp>
      <p:sp>
        <p:nvSpPr>
          <p:cNvPr id="20" name="文本框 5"/>
          <p:cNvSpPr txBox="1"/>
          <p:nvPr/>
        </p:nvSpPr>
        <p:spPr>
          <a:xfrm>
            <a:off x="7421585" y="5058588"/>
            <a:ext cx="1839595" cy="368300"/>
          </a:xfrm>
          <a:prstGeom prst="rect">
            <a:avLst/>
          </a:prstGeom>
          <a:noFill/>
          <a:ln w="28575" cmpd="sng">
            <a:solidFill>
              <a:schemeClr val="accent1">
                <a:lumMod val="75000"/>
              </a:schemeClr>
            </a:solidFill>
            <a:prstDash val="solid"/>
          </a:ln>
        </p:spPr>
        <p:txBody>
          <a:bodyPr wrap="square" rtlCol="0" anchor="t">
            <a:spAutoFit/>
          </a:bodyPr>
          <a:lstStyle/>
          <a:p>
            <a:pPr algn="ctr"/>
            <a:r>
              <a:rPr lang="en-US" dirty="0"/>
              <a:t>Comprehensive</a:t>
            </a:r>
          </a:p>
        </p:txBody>
      </p:sp>
      <p:sp>
        <p:nvSpPr>
          <p:cNvPr id="21" name="下箭头标注 6"/>
          <p:cNvSpPr/>
          <p:nvPr/>
        </p:nvSpPr>
        <p:spPr>
          <a:xfrm>
            <a:off x="7816555" y="2218868"/>
            <a:ext cx="1049020" cy="2755265"/>
          </a:xfrm>
          <a:prstGeom prst="downArrowCallout">
            <a:avLst>
              <a:gd name="adj1" fmla="val 12469"/>
              <a:gd name="adj2" fmla="val 14527"/>
              <a:gd name="adj3" fmla="val 25000"/>
              <a:gd name="adj4" fmla="val 64977"/>
            </a:avLst>
          </a:prstGeom>
          <a:noFill/>
          <a:ln w="28575"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9357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5</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Saliency</a:t>
            </a:r>
            <a:br>
              <a:rPr lang="en-US" dirty="0" smtClean="0">
                <a:latin typeface="+mj-lt"/>
                <a:cs typeface="+mj-lt"/>
              </a:rPr>
            </a:br>
            <a:r>
              <a:rPr lang="en-US" sz="2700" dirty="0" smtClean="0">
                <a:latin typeface="+mj-lt"/>
                <a:cs typeface="+mj-lt"/>
              </a:rPr>
              <a:t>Expectancy-Mismatch Hypothesis</a:t>
            </a:r>
            <a:endParaRPr lang="en-US" sz="2700" dirty="0">
              <a:latin typeface="+mj-lt"/>
              <a:cs typeface="+mj-lt"/>
            </a:endParaRPr>
          </a:p>
        </p:txBody>
      </p:sp>
      <p:sp>
        <p:nvSpPr>
          <p:cNvPr id="43" name="TextBox 42"/>
          <p:cNvSpPr txBox="1"/>
          <p:nvPr/>
        </p:nvSpPr>
        <p:spPr>
          <a:xfrm>
            <a:off x="1337806" y="6385723"/>
            <a:ext cx="8861272" cy="461665"/>
          </a:xfrm>
          <a:prstGeom prst="rect">
            <a:avLst/>
          </a:prstGeom>
          <a:noFill/>
        </p:spPr>
        <p:txBody>
          <a:bodyPr wrap="none" rtlCol="0">
            <a:spAutoFit/>
          </a:bodyPr>
          <a:lstStyle/>
          <a:p>
            <a:r>
              <a:rPr lang="en-US" sz="1200" dirty="0" smtClean="0"/>
              <a:t>[1] </a:t>
            </a:r>
            <a:r>
              <a:rPr lang="en-US" sz="1200" dirty="0"/>
              <a:t>Becker, Stefanie I., and Gernot </a:t>
            </a:r>
            <a:r>
              <a:rPr lang="en-US" sz="1200" dirty="0" err="1"/>
              <a:t>Horstmann</a:t>
            </a:r>
            <a:r>
              <a:rPr lang="en-US" sz="1200" dirty="0"/>
              <a:t>. "Novelty and saliency in attentional capture by unannounced motion singletons." </a:t>
            </a:r>
            <a:endParaRPr lang="en-US" sz="1200" dirty="0" smtClean="0"/>
          </a:p>
          <a:p>
            <a:r>
              <a:rPr lang="en-US" sz="1200" i="1" dirty="0" err="1" smtClean="0"/>
              <a:t>Acta</a:t>
            </a:r>
            <a:r>
              <a:rPr lang="en-US" sz="1200" i="1" dirty="0" smtClean="0"/>
              <a:t> </a:t>
            </a:r>
            <a:r>
              <a:rPr lang="en-US" sz="1200" i="1" dirty="0" err="1"/>
              <a:t>psychologica</a:t>
            </a:r>
            <a:r>
              <a:rPr lang="en-US" sz="1200" dirty="0"/>
              <a:t> 136.3 (2011): 290-299.</a:t>
            </a:r>
          </a:p>
        </p:txBody>
      </p:sp>
      <p:sp>
        <p:nvSpPr>
          <p:cNvPr id="47" name="Rectangle 46"/>
          <p:cNvSpPr/>
          <p:nvPr/>
        </p:nvSpPr>
        <p:spPr>
          <a:xfrm>
            <a:off x="3436631" y="1366349"/>
            <a:ext cx="4921135" cy="22444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8" name="图片 44" descr="dog7"/>
          <p:cNvPicPr>
            <a:picLocks noChangeAspect="1"/>
          </p:cNvPicPr>
          <p:nvPr/>
        </p:nvPicPr>
        <p:blipFill>
          <a:blip r:embed="rId3"/>
          <a:stretch>
            <a:fillRect/>
          </a:stretch>
        </p:blipFill>
        <p:spPr>
          <a:xfrm>
            <a:off x="1379914" y="2061555"/>
            <a:ext cx="1245546" cy="1305521"/>
          </a:xfrm>
          <a:prstGeom prst="rect">
            <a:avLst/>
          </a:prstGeom>
        </p:spPr>
      </p:pic>
      <p:sp>
        <p:nvSpPr>
          <p:cNvPr id="49" name="Rounded Rectangle 48"/>
          <p:cNvSpPr/>
          <p:nvPr/>
        </p:nvSpPr>
        <p:spPr>
          <a:xfrm>
            <a:off x="4572000" y="1799704"/>
            <a:ext cx="1521229" cy="52370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Feature 1</a:t>
            </a:r>
            <a:endParaRPr lang="en-US" dirty="0"/>
          </a:p>
        </p:txBody>
      </p:sp>
      <p:sp>
        <p:nvSpPr>
          <p:cNvPr id="50" name="Rounded Rectangle 49"/>
          <p:cNvSpPr/>
          <p:nvPr/>
        </p:nvSpPr>
        <p:spPr>
          <a:xfrm>
            <a:off x="4571999" y="2403862"/>
            <a:ext cx="1521229" cy="52370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Feature 2</a:t>
            </a:r>
            <a:endParaRPr lang="en-US" dirty="0"/>
          </a:p>
        </p:txBody>
      </p:sp>
      <p:sp>
        <p:nvSpPr>
          <p:cNvPr id="51" name="Rounded Rectangle 50"/>
          <p:cNvSpPr/>
          <p:nvPr/>
        </p:nvSpPr>
        <p:spPr>
          <a:xfrm>
            <a:off x="4571998" y="3008020"/>
            <a:ext cx="1521229" cy="5237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Feature 3</a:t>
            </a:r>
            <a:endParaRPr lang="en-US" dirty="0"/>
          </a:p>
        </p:txBody>
      </p:sp>
      <p:sp>
        <p:nvSpPr>
          <p:cNvPr id="52" name="Right Arrow 51"/>
          <p:cNvSpPr/>
          <p:nvPr/>
        </p:nvSpPr>
        <p:spPr>
          <a:xfrm>
            <a:off x="2696798" y="2622875"/>
            <a:ext cx="1803862" cy="18288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3" name="Right Arrow 52"/>
          <p:cNvSpPr/>
          <p:nvPr/>
        </p:nvSpPr>
        <p:spPr>
          <a:xfrm>
            <a:off x="3724102" y="3184345"/>
            <a:ext cx="776558" cy="18273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4" name="Right Arrow 53"/>
          <p:cNvSpPr/>
          <p:nvPr/>
        </p:nvSpPr>
        <p:spPr>
          <a:xfrm>
            <a:off x="3724102" y="1977823"/>
            <a:ext cx="776558" cy="18273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5" name="Rectangle 54"/>
          <p:cNvSpPr/>
          <p:nvPr/>
        </p:nvSpPr>
        <p:spPr>
          <a:xfrm>
            <a:off x="3724102" y="2019958"/>
            <a:ext cx="74814" cy="129204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6" name="Down Arrow 55"/>
          <p:cNvSpPr/>
          <p:nvPr/>
        </p:nvSpPr>
        <p:spPr>
          <a:xfrm>
            <a:off x="7340138" y="2019958"/>
            <a:ext cx="149629" cy="60291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7" name="Down Arrow 56"/>
          <p:cNvSpPr/>
          <p:nvPr/>
        </p:nvSpPr>
        <p:spPr>
          <a:xfrm flipV="1">
            <a:off x="7334596" y="2765455"/>
            <a:ext cx="155171" cy="60162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8" name="Rectangle 57"/>
          <p:cNvSpPr/>
          <p:nvPr/>
        </p:nvSpPr>
        <p:spPr>
          <a:xfrm>
            <a:off x="6164567" y="3250276"/>
            <a:ext cx="1247614" cy="1168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9" name="Rectangle 58"/>
          <p:cNvSpPr/>
          <p:nvPr/>
        </p:nvSpPr>
        <p:spPr>
          <a:xfrm>
            <a:off x="6164567" y="2014646"/>
            <a:ext cx="1247614" cy="1151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60" name="Right Arrow 59"/>
          <p:cNvSpPr/>
          <p:nvPr/>
        </p:nvSpPr>
        <p:spPr>
          <a:xfrm>
            <a:off x="6164567" y="2598573"/>
            <a:ext cx="2738364" cy="20718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61" name="TextBox 60"/>
          <p:cNvSpPr txBox="1"/>
          <p:nvPr/>
        </p:nvSpPr>
        <p:spPr>
          <a:xfrm>
            <a:off x="6359279" y="2160554"/>
            <a:ext cx="1038956" cy="307777"/>
          </a:xfrm>
          <a:prstGeom prst="rect">
            <a:avLst/>
          </a:prstGeom>
          <a:noFill/>
        </p:spPr>
        <p:txBody>
          <a:bodyPr wrap="square" rtlCol="0">
            <a:spAutoFit/>
          </a:bodyPr>
          <a:lstStyle/>
          <a:p>
            <a:r>
              <a:rPr lang="en-US" sz="1400" dirty="0" smtClean="0"/>
              <a:t>Weights</a:t>
            </a:r>
            <a:endParaRPr lang="en-US" sz="1400" dirty="0"/>
          </a:p>
        </p:txBody>
      </p:sp>
      <p:sp>
        <p:nvSpPr>
          <p:cNvPr id="62" name="TextBox 61"/>
          <p:cNvSpPr txBox="1"/>
          <p:nvPr/>
        </p:nvSpPr>
        <p:spPr>
          <a:xfrm>
            <a:off x="6359279" y="2876568"/>
            <a:ext cx="829073" cy="307777"/>
          </a:xfrm>
          <a:prstGeom prst="rect">
            <a:avLst/>
          </a:prstGeom>
          <a:noFill/>
        </p:spPr>
        <p:txBody>
          <a:bodyPr wrap="none" rtlCol="0">
            <a:spAutoFit/>
          </a:bodyPr>
          <a:lstStyle/>
          <a:p>
            <a:r>
              <a:rPr lang="en-US" sz="1400" dirty="0" smtClean="0"/>
              <a:t>Weights</a:t>
            </a:r>
            <a:endParaRPr lang="en-US" sz="1400" dirty="0"/>
          </a:p>
        </p:txBody>
      </p:sp>
      <p:sp>
        <p:nvSpPr>
          <p:cNvPr id="63" name="TextBox 62"/>
          <p:cNvSpPr txBox="1"/>
          <p:nvPr/>
        </p:nvSpPr>
        <p:spPr>
          <a:xfrm>
            <a:off x="7561106" y="2334680"/>
            <a:ext cx="1038956" cy="307777"/>
          </a:xfrm>
          <a:prstGeom prst="rect">
            <a:avLst/>
          </a:prstGeom>
          <a:noFill/>
        </p:spPr>
        <p:txBody>
          <a:bodyPr wrap="square" rtlCol="0">
            <a:spAutoFit/>
          </a:bodyPr>
          <a:lstStyle/>
          <a:p>
            <a:r>
              <a:rPr lang="en-US" sz="1400" smtClean="0"/>
              <a:t>Fusion</a:t>
            </a:r>
            <a:endParaRPr lang="en-US" sz="1400" dirty="0"/>
          </a:p>
        </p:txBody>
      </p:sp>
      <p:sp>
        <p:nvSpPr>
          <p:cNvPr id="64" name="TextBox 63"/>
          <p:cNvSpPr txBox="1"/>
          <p:nvPr/>
        </p:nvSpPr>
        <p:spPr>
          <a:xfrm>
            <a:off x="3964617" y="1372146"/>
            <a:ext cx="3865161" cy="369332"/>
          </a:xfrm>
          <a:prstGeom prst="rect">
            <a:avLst/>
          </a:prstGeom>
          <a:noFill/>
        </p:spPr>
        <p:txBody>
          <a:bodyPr wrap="none" rtlCol="0">
            <a:spAutoFit/>
          </a:bodyPr>
          <a:lstStyle/>
          <a:p>
            <a:r>
              <a:rPr lang="en-US" dirty="0" smtClean="0"/>
              <a:t>General-purpose </a:t>
            </a:r>
            <a:r>
              <a:rPr lang="en-US" smtClean="0"/>
              <a:t>Saliency algorithm</a:t>
            </a:r>
            <a:endParaRPr lang="en-US"/>
          </a:p>
        </p:txBody>
      </p:sp>
      <p:pic>
        <p:nvPicPr>
          <p:cNvPr id="66" name="图片 59" descr="dog7"/>
          <p:cNvPicPr>
            <a:picLocks noChangeAspect="1"/>
          </p:cNvPicPr>
          <p:nvPr/>
        </p:nvPicPr>
        <p:blipFill>
          <a:blip r:embed="rId4"/>
          <a:stretch>
            <a:fillRect/>
          </a:stretch>
        </p:blipFill>
        <p:spPr>
          <a:xfrm>
            <a:off x="9067800" y="2056384"/>
            <a:ext cx="1263998" cy="1310692"/>
          </a:xfrm>
          <a:prstGeom prst="rect">
            <a:avLst/>
          </a:prstGeom>
        </p:spPr>
      </p:pic>
      <p:sp>
        <p:nvSpPr>
          <p:cNvPr id="67" name="TextBox 66"/>
          <p:cNvSpPr txBox="1"/>
          <p:nvPr/>
        </p:nvSpPr>
        <p:spPr>
          <a:xfrm>
            <a:off x="2297493" y="3929859"/>
            <a:ext cx="7199408" cy="923330"/>
          </a:xfrm>
          <a:prstGeom prst="rect">
            <a:avLst/>
          </a:prstGeom>
          <a:noFill/>
        </p:spPr>
        <p:txBody>
          <a:bodyPr wrap="none" rtlCol="0">
            <a:spAutoFit/>
          </a:bodyPr>
          <a:lstStyle/>
          <a:p>
            <a:pPr algn="ctr"/>
            <a:r>
              <a:rPr lang="en-US" dirty="0" smtClean="0">
                <a:solidFill>
                  <a:srgbClr val="FF0000"/>
                </a:solidFill>
              </a:rPr>
              <a:t>Bottom-Up Saliency </a:t>
            </a:r>
            <a:r>
              <a:rPr lang="en-US" b="1" dirty="0" smtClean="0">
                <a:solidFill>
                  <a:srgbClr val="FF0000"/>
                </a:solidFill>
              </a:rPr>
              <a:t>: </a:t>
            </a:r>
            <a:r>
              <a:rPr lang="en-US" dirty="0" smtClean="0"/>
              <a:t>Innovation is in designing features and fusion</a:t>
            </a:r>
          </a:p>
          <a:p>
            <a:endParaRPr lang="en-US" dirty="0"/>
          </a:p>
          <a:p>
            <a:pPr algn="ctr"/>
            <a:r>
              <a:rPr lang="en-US" dirty="0" smtClean="0"/>
              <a:t>Top-Down Saliency  : Innovation is in designing weights</a:t>
            </a:r>
            <a:endParaRPr lang="en-US" dirty="0"/>
          </a:p>
        </p:txBody>
      </p:sp>
      <p:sp>
        <p:nvSpPr>
          <p:cNvPr id="68" name="Oval 67"/>
          <p:cNvSpPr/>
          <p:nvPr/>
        </p:nvSpPr>
        <p:spPr>
          <a:xfrm>
            <a:off x="2984269" y="5172263"/>
            <a:ext cx="2128058" cy="108896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dirty="0" smtClean="0">
                <a:solidFill>
                  <a:schemeClr val="tx1"/>
                </a:solidFill>
              </a:rPr>
              <a:t>Color, Intensity, Orientation </a:t>
            </a:r>
            <a:endParaRPr lang="en-US" sz="1400" dirty="0">
              <a:solidFill>
                <a:schemeClr val="tx1"/>
              </a:solidFill>
            </a:endParaRPr>
          </a:p>
        </p:txBody>
      </p:sp>
      <p:sp>
        <p:nvSpPr>
          <p:cNvPr id="69" name="Oval 68"/>
          <p:cNvSpPr/>
          <p:nvPr/>
        </p:nvSpPr>
        <p:spPr>
          <a:xfrm>
            <a:off x="6788374" y="5172262"/>
            <a:ext cx="2128058" cy="10889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Faces, text, object detectors [1]</a:t>
            </a:r>
            <a:endParaRPr lang="en-US" sz="1400" dirty="0"/>
          </a:p>
        </p:txBody>
      </p:sp>
      <p:cxnSp>
        <p:nvCxnSpPr>
          <p:cNvPr id="70" name="Curved Connector 69"/>
          <p:cNvCxnSpPr/>
          <p:nvPr/>
        </p:nvCxnSpPr>
        <p:spPr>
          <a:xfrm rot="16200000" flipH="1">
            <a:off x="2053768" y="4861057"/>
            <a:ext cx="1427379" cy="283995"/>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71" name="Curved Connector 70"/>
          <p:cNvCxnSpPr/>
          <p:nvPr/>
        </p:nvCxnSpPr>
        <p:spPr>
          <a:xfrm>
            <a:off x="4428931" y="4853189"/>
            <a:ext cx="2359443" cy="699713"/>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72" name="Rectangle 8"/>
          <p:cNvSpPr/>
          <p:nvPr/>
        </p:nvSpPr>
        <p:spPr>
          <a:xfrm>
            <a:off x="6164565" y="2234716"/>
            <a:ext cx="1078499" cy="2881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Rectangle 8"/>
          <p:cNvSpPr/>
          <p:nvPr/>
        </p:nvSpPr>
        <p:spPr>
          <a:xfrm>
            <a:off x="3060823" y="4433655"/>
            <a:ext cx="7956515" cy="633644"/>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4" name="Rectangle 8"/>
          <p:cNvSpPr/>
          <p:nvPr/>
        </p:nvSpPr>
        <p:spPr>
          <a:xfrm>
            <a:off x="6210332" y="2877443"/>
            <a:ext cx="1078499" cy="2881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Rectangle 8"/>
          <p:cNvSpPr/>
          <p:nvPr/>
        </p:nvSpPr>
        <p:spPr>
          <a:xfrm>
            <a:off x="5187140" y="5050755"/>
            <a:ext cx="3990111" cy="1334968"/>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6" name="Picture 75"/>
          <p:cNvPicPr>
            <a:picLocks noChangeAspect="1"/>
          </p:cNvPicPr>
          <p:nvPr/>
        </p:nvPicPr>
        <p:blipFill>
          <a:blip r:embed="rId5">
            <a:extLst>
              <a:ext uri="{BEBA8EAE-BF5A-486C-A8C5-ECC9F3942E4B}">
                <a14:imgProps xmlns:a14="http://schemas.microsoft.com/office/drawing/2010/main">
                  <a14:imgLayer r:embed="rId6">
                    <a14:imgEffect>
                      <a14:backgroundRemoval t="463" b="95370" l="855" r="100000">
                        <a14:foregroundMark x1="14103" y1="61574" x2="14103" y2="61574"/>
                      </a14:backgroundRemoval>
                    </a14:imgEffect>
                  </a14:imgLayer>
                </a14:imgProps>
              </a:ext>
              <a:ext uri="{28A0092B-C50C-407E-A947-70E740481C1C}">
                <a14:useLocalDpi xmlns:a14="http://schemas.microsoft.com/office/drawing/2010/main" val="0"/>
              </a:ext>
            </a:extLst>
          </a:blip>
          <a:stretch>
            <a:fillRect/>
          </a:stretch>
        </p:blipFill>
        <p:spPr>
          <a:xfrm rot="4233476">
            <a:off x="7398370" y="4199815"/>
            <a:ext cx="1516223" cy="1399590"/>
          </a:xfrm>
          <a:prstGeom prst="rect">
            <a:avLst/>
          </a:prstGeom>
        </p:spPr>
      </p:pic>
      <p:sp>
        <p:nvSpPr>
          <p:cNvPr id="3" name="TextBox 2"/>
          <p:cNvSpPr txBox="1"/>
          <p:nvPr/>
        </p:nvSpPr>
        <p:spPr>
          <a:xfrm>
            <a:off x="9277384" y="4391524"/>
            <a:ext cx="1870364" cy="1477328"/>
          </a:xfrm>
          <a:prstGeom prst="rect">
            <a:avLst/>
          </a:prstGeom>
          <a:noFill/>
        </p:spPr>
        <p:txBody>
          <a:bodyPr wrap="square" rtlCol="0">
            <a:spAutoFit/>
          </a:bodyPr>
          <a:lstStyle/>
          <a:p>
            <a:r>
              <a:rPr lang="en-US" b="1" dirty="0" smtClean="0">
                <a:solidFill>
                  <a:srgbClr val="FF0000"/>
                </a:solidFill>
              </a:rPr>
              <a:t>Features that are new and unexpected in a scene are salient [1]</a:t>
            </a:r>
            <a:endParaRPr lang="en-US" b="1" dirty="0">
              <a:solidFill>
                <a:srgbClr val="FF0000"/>
              </a:solidFill>
            </a:endParaRPr>
          </a:p>
        </p:txBody>
      </p:sp>
    </p:spTree>
    <p:extLst>
      <p:ext uri="{BB962C8B-B14F-4D97-AF65-F5344CB8AC3E}">
        <p14:creationId xmlns:p14="http://schemas.microsoft.com/office/powerpoint/2010/main" val="9982158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50</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Experimental Goals</a:t>
            </a:r>
            <a:endParaRPr lang="en-US" sz="3000" dirty="0">
              <a:latin typeface="+mj-lt"/>
              <a:cs typeface="+mj-lt"/>
            </a:endParaRPr>
          </a:p>
        </p:txBody>
      </p:sp>
      <p:sp>
        <p:nvSpPr>
          <p:cNvPr id="9" name="TextBox 8"/>
          <p:cNvSpPr txBox="1"/>
          <p:nvPr/>
        </p:nvSpPr>
        <p:spPr>
          <a:xfrm>
            <a:off x="285942" y="1768510"/>
            <a:ext cx="115952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3</a:t>
            </a:r>
            <a:r>
              <a:rPr lang="en-US" dirty="0" smtClean="0"/>
              <a:t>. </a:t>
            </a:r>
            <a:r>
              <a:rPr lang="en-US" dirty="0"/>
              <a:t>Compare performance of proposed unsupervised Implicit Saliency model against existing saliency </a:t>
            </a:r>
            <a:r>
              <a:rPr lang="en-US" dirty="0" smtClean="0"/>
              <a:t>model</a:t>
            </a:r>
            <a:endParaRPr lang="en-US" dirty="0"/>
          </a:p>
        </p:txBody>
      </p:sp>
      <p:grpSp>
        <p:nvGrpSpPr>
          <p:cNvPr id="22" name="组合 32"/>
          <p:cNvGrpSpPr/>
          <p:nvPr/>
        </p:nvGrpSpPr>
        <p:grpSpPr>
          <a:xfrm>
            <a:off x="2913085" y="2218868"/>
            <a:ext cx="5962015" cy="1891665"/>
            <a:chOff x="934" y="3488"/>
            <a:chExt cx="9389" cy="2979"/>
          </a:xfrm>
        </p:grpSpPr>
        <p:pic>
          <p:nvPicPr>
            <p:cNvPr id="23" name="图片 7"/>
            <p:cNvPicPr>
              <a:picLocks noChangeAspect="1"/>
            </p:cNvPicPr>
            <p:nvPr>
              <p:custDataLst>
                <p:tags r:id="rId1"/>
              </p:custDataLst>
            </p:nvPr>
          </p:nvPicPr>
          <p:blipFill>
            <a:blip r:embed="rId5"/>
            <a:srcRect r="62270" b="9795"/>
            <a:stretch>
              <a:fillRect/>
            </a:stretch>
          </p:blipFill>
          <p:spPr>
            <a:xfrm>
              <a:off x="1094" y="3488"/>
              <a:ext cx="3853" cy="2440"/>
            </a:xfrm>
            <a:prstGeom prst="rect">
              <a:avLst/>
            </a:prstGeom>
          </p:spPr>
        </p:pic>
        <p:sp>
          <p:nvSpPr>
            <p:cNvPr id="24" name="文本框 9"/>
            <p:cNvSpPr txBox="1"/>
            <p:nvPr/>
          </p:nvSpPr>
          <p:spPr>
            <a:xfrm>
              <a:off x="934" y="5928"/>
              <a:ext cx="1445" cy="386"/>
            </a:xfrm>
            <a:prstGeom prst="rect">
              <a:avLst/>
            </a:prstGeom>
            <a:noFill/>
          </p:spPr>
          <p:txBody>
            <a:bodyPr wrap="square" rtlCol="0">
              <a:spAutoFit/>
            </a:bodyPr>
            <a:lstStyle/>
            <a:p>
              <a:pPr algn="ctr"/>
              <a:r>
                <a:rPr lang="en-US" altLang="zh-CN" sz="1000"/>
                <a:t>Input Image</a:t>
              </a:r>
            </a:p>
          </p:txBody>
        </p:sp>
        <p:sp>
          <p:nvSpPr>
            <p:cNvPr id="25" name="文本框 10"/>
            <p:cNvSpPr txBox="1"/>
            <p:nvPr/>
          </p:nvSpPr>
          <p:spPr>
            <a:xfrm>
              <a:off x="2236" y="5928"/>
              <a:ext cx="1445" cy="386"/>
            </a:xfrm>
            <a:prstGeom prst="rect">
              <a:avLst/>
            </a:prstGeom>
            <a:noFill/>
          </p:spPr>
          <p:txBody>
            <a:bodyPr wrap="square" rtlCol="0">
              <a:spAutoFit/>
            </a:bodyPr>
            <a:lstStyle/>
            <a:p>
              <a:pPr algn="ctr"/>
              <a:r>
                <a:rPr lang="en-US" altLang="zh-CN" sz="1000"/>
                <a:t>Groundtruth</a:t>
              </a:r>
            </a:p>
          </p:txBody>
        </p:sp>
        <p:sp>
          <p:nvSpPr>
            <p:cNvPr id="26" name="文本框 11"/>
            <p:cNvSpPr txBox="1"/>
            <p:nvPr/>
          </p:nvSpPr>
          <p:spPr>
            <a:xfrm>
              <a:off x="3470" y="5839"/>
              <a:ext cx="1445" cy="628"/>
            </a:xfrm>
            <a:prstGeom prst="rect">
              <a:avLst/>
            </a:prstGeom>
            <a:noFill/>
          </p:spPr>
          <p:txBody>
            <a:bodyPr wrap="square" rtlCol="0">
              <a:spAutoFit/>
            </a:bodyPr>
            <a:lstStyle/>
            <a:p>
              <a:pPr algn="ctr"/>
              <a:r>
                <a:rPr lang="en-US" altLang="zh-CN" sz="1000"/>
                <a:t>Proposed Method</a:t>
              </a:r>
            </a:p>
          </p:txBody>
        </p:sp>
        <p:sp>
          <p:nvSpPr>
            <p:cNvPr id="27" name="文本框 13"/>
            <p:cNvSpPr txBox="1"/>
            <p:nvPr/>
          </p:nvSpPr>
          <p:spPr>
            <a:xfrm>
              <a:off x="4807" y="5928"/>
              <a:ext cx="1445" cy="386"/>
            </a:xfrm>
            <a:prstGeom prst="rect">
              <a:avLst/>
            </a:prstGeom>
            <a:noFill/>
          </p:spPr>
          <p:txBody>
            <a:bodyPr wrap="square" rtlCol="0">
              <a:spAutoFit/>
            </a:bodyPr>
            <a:lstStyle/>
            <a:p>
              <a:pPr algn="ctr"/>
              <a:r>
                <a:rPr lang="en-US" altLang="zh-CN" sz="1000"/>
                <a:t>SalGan</a:t>
              </a:r>
            </a:p>
          </p:txBody>
        </p:sp>
        <p:sp>
          <p:nvSpPr>
            <p:cNvPr id="28" name="文本框 14"/>
            <p:cNvSpPr txBox="1"/>
            <p:nvPr/>
          </p:nvSpPr>
          <p:spPr>
            <a:xfrm>
              <a:off x="6090" y="5928"/>
              <a:ext cx="1445" cy="386"/>
            </a:xfrm>
            <a:prstGeom prst="rect">
              <a:avLst/>
            </a:prstGeom>
            <a:noFill/>
          </p:spPr>
          <p:txBody>
            <a:bodyPr wrap="square" rtlCol="0">
              <a:spAutoFit/>
            </a:bodyPr>
            <a:lstStyle/>
            <a:p>
              <a:pPr algn="ctr"/>
              <a:r>
                <a:rPr lang="en-US" altLang="zh-CN" sz="1000"/>
                <a:t>ML-Net</a:t>
              </a:r>
            </a:p>
          </p:txBody>
        </p:sp>
        <p:sp>
          <p:nvSpPr>
            <p:cNvPr id="30" name="文本框 15"/>
            <p:cNvSpPr txBox="1"/>
            <p:nvPr/>
          </p:nvSpPr>
          <p:spPr>
            <a:xfrm>
              <a:off x="7373" y="5928"/>
              <a:ext cx="1445" cy="386"/>
            </a:xfrm>
            <a:prstGeom prst="rect">
              <a:avLst/>
            </a:prstGeom>
            <a:noFill/>
          </p:spPr>
          <p:txBody>
            <a:bodyPr wrap="square" rtlCol="0">
              <a:spAutoFit/>
            </a:bodyPr>
            <a:lstStyle/>
            <a:p>
              <a:pPr algn="ctr"/>
              <a:r>
                <a:rPr lang="en-US" altLang="zh-CN" sz="1000"/>
                <a:t>DeepGazeII</a:t>
              </a:r>
            </a:p>
          </p:txBody>
        </p:sp>
        <p:sp>
          <p:nvSpPr>
            <p:cNvPr id="31" name="文本框 19"/>
            <p:cNvSpPr txBox="1"/>
            <p:nvPr/>
          </p:nvSpPr>
          <p:spPr>
            <a:xfrm>
              <a:off x="8671" y="5928"/>
              <a:ext cx="1652" cy="386"/>
            </a:xfrm>
            <a:prstGeom prst="rect">
              <a:avLst/>
            </a:prstGeom>
            <a:noFill/>
          </p:spPr>
          <p:txBody>
            <a:bodyPr wrap="square" rtlCol="0">
              <a:spAutoFit/>
            </a:bodyPr>
            <a:lstStyle/>
            <a:p>
              <a:pPr algn="ctr"/>
              <a:r>
                <a:rPr lang="en-US" altLang="zh-CN" sz="1000"/>
                <a:t>ShallowDeep</a:t>
              </a:r>
            </a:p>
          </p:txBody>
        </p:sp>
        <p:pic>
          <p:nvPicPr>
            <p:cNvPr id="32" name="图片 8"/>
            <p:cNvPicPr>
              <a:picLocks noChangeAspect="1"/>
            </p:cNvPicPr>
            <p:nvPr>
              <p:custDataLst>
                <p:tags r:id="rId2"/>
              </p:custDataLst>
            </p:nvPr>
          </p:nvPicPr>
          <p:blipFill>
            <a:blip r:embed="rId5"/>
            <a:srcRect l="50088" b="9795"/>
            <a:stretch>
              <a:fillRect/>
            </a:stretch>
          </p:blipFill>
          <p:spPr>
            <a:xfrm>
              <a:off x="4930" y="3488"/>
              <a:ext cx="5097" cy="2440"/>
            </a:xfrm>
            <a:prstGeom prst="rect">
              <a:avLst/>
            </a:prstGeom>
          </p:spPr>
        </p:pic>
      </p:grpSp>
      <p:sp>
        <p:nvSpPr>
          <p:cNvPr id="29" name="文本框 5"/>
          <p:cNvSpPr txBox="1"/>
          <p:nvPr/>
        </p:nvSpPr>
        <p:spPr>
          <a:xfrm>
            <a:off x="6104445" y="5070018"/>
            <a:ext cx="1104265" cy="368300"/>
          </a:xfrm>
          <a:prstGeom prst="rect">
            <a:avLst/>
          </a:prstGeom>
          <a:noFill/>
          <a:ln w="28575" cmpd="sng">
            <a:solidFill>
              <a:schemeClr val="accent1">
                <a:lumMod val="75000"/>
              </a:schemeClr>
            </a:solidFill>
            <a:prstDash val="solid"/>
          </a:ln>
        </p:spPr>
        <p:txBody>
          <a:bodyPr wrap="square" rtlCol="0" anchor="t">
            <a:spAutoFit/>
          </a:bodyPr>
          <a:lstStyle/>
          <a:p>
            <a:pPr algn="ctr"/>
            <a:r>
              <a:rPr lang="en-US" dirty="0"/>
              <a:t>Precise</a:t>
            </a:r>
          </a:p>
        </p:txBody>
      </p:sp>
      <p:sp>
        <p:nvSpPr>
          <p:cNvPr id="33" name="下箭头标注 6"/>
          <p:cNvSpPr/>
          <p:nvPr/>
        </p:nvSpPr>
        <p:spPr>
          <a:xfrm>
            <a:off x="5427535" y="2218868"/>
            <a:ext cx="2458720" cy="2755265"/>
          </a:xfrm>
          <a:prstGeom prst="downArrowCallout">
            <a:avLst>
              <a:gd name="adj1" fmla="val 12448"/>
              <a:gd name="adj2" fmla="val 10588"/>
              <a:gd name="adj3" fmla="val 17639"/>
              <a:gd name="adj4" fmla="val 64977"/>
            </a:avLst>
          </a:prstGeom>
          <a:noFill/>
          <a:ln w="28575"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80611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51</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Experimental Goals</a:t>
            </a:r>
            <a:endParaRPr lang="en-US" sz="3000" dirty="0">
              <a:latin typeface="+mj-lt"/>
              <a:cs typeface="+mj-lt"/>
            </a:endParaRPr>
          </a:p>
        </p:txBody>
      </p:sp>
      <p:sp>
        <p:nvSpPr>
          <p:cNvPr id="9" name="TextBox 8"/>
          <p:cNvSpPr txBox="1"/>
          <p:nvPr/>
        </p:nvSpPr>
        <p:spPr>
          <a:xfrm>
            <a:off x="285942" y="1768510"/>
            <a:ext cx="115952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3</a:t>
            </a:r>
            <a:r>
              <a:rPr lang="en-US" dirty="0" smtClean="0"/>
              <a:t>. </a:t>
            </a:r>
            <a:r>
              <a:rPr lang="en-US" dirty="0"/>
              <a:t>Compare performance of proposed unsupervised Implicit Saliency model against existing saliency </a:t>
            </a:r>
            <a:r>
              <a:rPr lang="en-US" dirty="0" smtClean="0"/>
              <a:t>model</a:t>
            </a:r>
            <a:endParaRPr lang="en-US" dirty="0"/>
          </a:p>
        </p:txBody>
      </p:sp>
      <p:grpSp>
        <p:nvGrpSpPr>
          <p:cNvPr id="22" name="组合 32"/>
          <p:cNvGrpSpPr/>
          <p:nvPr/>
        </p:nvGrpSpPr>
        <p:grpSpPr>
          <a:xfrm>
            <a:off x="2913085" y="2218868"/>
            <a:ext cx="5962015" cy="1891665"/>
            <a:chOff x="934" y="3488"/>
            <a:chExt cx="9389" cy="2979"/>
          </a:xfrm>
        </p:grpSpPr>
        <p:pic>
          <p:nvPicPr>
            <p:cNvPr id="23" name="图片 7"/>
            <p:cNvPicPr>
              <a:picLocks noChangeAspect="1"/>
            </p:cNvPicPr>
            <p:nvPr>
              <p:custDataLst>
                <p:tags r:id="rId1"/>
              </p:custDataLst>
            </p:nvPr>
          </p:nvPicPr>
          <p:blipFill>
            <a:blip r:embed="rId5"/>
            <a:srcRect r="62270" b="9795"/>
            <a:stretch>
              <a:fillRect/>
            </a:stretch>
          </p:blipFill>
          <p:spPr>
            <a:xfrm>
              <a:off x="1094" y="3488"/>
              <a:ext cx="3853" cy="2440"/>
            </a:xfrm>
            <a:prstGeom prst="rect">
              <a:avLst/>
            </a:prstGeom>
          </p:spPr>
        </p:pic>
        <p:sp>
          <p:nvSpPr>
            <p:cNvPr id="24" name="文本框 9"/>
            <p:cNvSpPr txBox="1"/>
            <p:nvPr/>
          </p:nvSpPr>
          <p:spPr>
            <a:xfrm>
              <a:off x="934" y="5928"/>
              <a:ext cx="1445" cy="386"/>
            </a:xfrm>
            <a:prstGeom prst="rect">
              <a:avLst/>
            </a:prstGeom>
            <a:noFill/>
          </p:spPr>
          <p:txBody>
            <a:bodyPr wrap="square" rtlCol="0">
              <a:spAutoFit/>
            </a:bodyPr>
            <a:lstStyle/>
            <a:p>
              <a:pPr algn="ctr"/>
              <a:r>
                <a:rPr lang="en-US" altLang="zh-CN" sz="1000"/>
                <a:t>Input Image</a:t>
              </a:r>
            </a:p>
          </p:txBody>
        </p:sp>
        <p:sp>
          <p:nvSpPr>
            <p:cNvPr id="25" name="文本框 10"/>
            <p:cNvSpPr txBox="1"/>
            <p:nvPr/>
          </p:nvSpPr>
          <p:spPr>
            <a:xfrm>
              <a:off x="2236" y="5928"/>
              <a:ext cx="1445" cy="386"/>
            </a:xfrm>
            <a:prstGeom prst="rect">
              <a:avLst/>
            </a:prstGeom>
            <a:noFill/>
          </p:spPr>
          <p:txBody>
            <a:bodyPr wrap="square" rtlCol="0">
              <a:spAutoFit/>
            </a:bodyPr>
            <a:lstStyle/>
            <a:p>
              <a:pPr algn="ctr"/>
              <a:r>
                <a:rPr lang="en-US" altLang="zh-CN" sz="1000"/>
                <a:t>Groundtruth</a:t>
              </a:r>
            </a:p>
          </p:txBody>
        </p:sp>
        <p:sp>
          <p:nvSpPr>
            <p:cNvPr id="26" name="文本框 11"/>
            <p:cNvSpPr txBox="1"/>
            <p:nvPr/>
          </p:nvSpPr>
          <p:spPr>
            <a:xfrm>
              <a:off x="3470" y="5839"/>
              <a:ext cx="1445" cy="628"/>
            </a:xfrm>
            <a:prstGeom prst="rect">
              <a:avLst/>
            </a:prstGeom>
            <a:noFill/>
          </p:spPr>
          <p:txBody>
            <a:bodyPr wrap="square" rtlCol="0">
              <a:spAutoFit/>
            </a:bodyPr>
            <a:lstStyle/>
            <a:p>
              <a:pPr algn="ctr"/>
              <a:r>
                <a:rPr lang="en-US" altLang="zh-CN" sz="1000"/>
                <a:t>Proposed Method</a:t>
              </a:r>
            </a:p>
          </p:txBody>
        </p:sp>
        <p:sp>
          <p:nvSpPr>
            <p:cNvPr id="27" name="文本框 13"/>
            <p:cNvSpPr txBox="1"/>
            <p:nvPr/>
          </p:nvSpPr>
          <p:spPr>
            <a:xfrm>
              <a:off x="4807" y="5928"/>
              <a:ext cx="1445" cy="386"/>
            </a:xfrm>
            <a:prstGeom prst="rect">
              <a:avLst/>
            </a:prstGeom>
            <a:noFill/>
          </p:spPr>
          <p:txBody>
            <a:bodyPr wrap="square" rtlCol="0">
              <a:spAutoFit/>
            </a:bodyPr>
            <a:lstStyle/>
            <a:p>
              <a:pPr algn="ctr"/>
              <a:r>
                <a:rPr lang="en-US" altLang="zh-CN" sz="1000"/>
                <a:t>SalGan</a:t>
              </a:r>
            </a:p>
          </p:txBody>
        </p:sp>
        <p:sp>
          <p:nvSpPr>
            <p:cNvPr id="28" name="文本框 14"/>
            <p:cNvSpPr txBox="1"/>
            <p:nvPr/>
          </p:nvSpPr>
          <p:spPr>
            <a:xfrm>
              <a:off x="6090" y="5928"/>
              <a:ext cx="1445" cy="386"/>
            </a:xfrm>
            <a:prstGeom prst="rect">
              <a:avLst/>
            </a:prstGeom>
            <a:noFill/>
          </p:spPr>
          <p:txBody>
            <a:bodyPr wrap="square" rtlCol="0">
              <a:spAutoFit/>
            </a:bodyPr>
            <a:lstStyle/>
            <a:p>
              <a:pPr algn="ctr"/>
              <a:r>
                <a:rPr lang="en-US" altLang="zh-CN" sz="1000"/>
                <a:t>ML-Net</a:t>
              </a:r>
            </a:p>
          </p:txBody>
        </p:sp>
        <p:sp>
          <p:nvSpPr>
            <p:cNvPr id="30" name="文本框 15"/>
            <p:cNvSpPr txBox="1"/>
            <p:nvPr/>
          </p:nvSpPr>
          <p:spPr>
            <a:xfrm>
              <a:off x="7373" y="5928"/>
              <a:ext cx="1445" cy="386"/>
            </a:xfrm>
            <a:prstGeom prst="rect">
              <a:avLst/>
            </a:prstGeom>
            <a:noFill/>
          </p:spPr>
          <p:txBody>
            <a:bodyPr wrap="square" rtlCol="0">
              <a:spAutoFit/>
            </a:bodyPr>
            <a:lstStyle/>
            <a:p>
              <a:pPr algn="ctr"/>
              <a:r>
                <a:rPr lang="en-US" altLang="zh-CN" sz="1000"/>
                <a:t>DeepGazeII</a:t>
              </a:r>
            </a:p>
          </p:txBody>
        </p:sp>
        <p:sp>
          <p:nvSpPr>
            <p:cNvPr id="31" name="文本框 19"/>
            <p:cNvSpPr txBox="1"/>
            <p:nvPr/>
          </p:nvSpPr>
          <p:spPr>
            <a:xfrm>
              <a:off x="8671" y="5928"/>
              <a:ext cx="1652" cy="386"/>
            </a:xfrm>
            <a:prstGeom prst="rect">
              <a:avLst/>
            </a:prstGeom>
            <a:noFill/>
          </p:spPr>
          <p:txBody>
            <a:bodyPr wrap="square" rtlCol="0">
              <a:spAutoFit/>
            </a:bodyPr>
            <a:lstStyle/>
            <a:p>
              <a:pPr algn="ctr"/>
              <a:r>
                <a:rPr lang="en-US" altLang="zh-CN" sz="1000"/>
                <a:t>ShallowDeep</a:t>
              </a:r>
            </a:p>
          </p:txBody>
        </p:sp>
        <p:pic>
          <p:nvPicPr>
            <p:cNvPr id="32" name="图片 8"/>
            <p:cNvPicPr>
              <a:picLocks noChangeAspect="1"/>
            </p:cNvPicPr>
            <p:nvPr>
              <p:custDataLst>
                <p:tags r:id="rId2"/>
              </p:custDataLst>
            </p:nvPr>
          </p:nvPicPr>
          <p:blipFill>
            <a:blip r:embed="rId5"/>
            <a:srcRect l="50088" b="9795"/>
            <a:stretch>
              <a:fillRect/>
            </a:stretch>
          </p:blipFill>
          <p:spPr>
            <a:xfrm>
              <a:off x="4930" y="3488"/>
              <a:ext cx="5097" cy="2440"/>
            </a:xfrm>
            <a:prstGeom prst="rect">
              <a:avLst/>
            </a:prstGeom>
          </p:spPr>
        </p:pic>
      </p:grpSp>
      <p:sp>
        <p:nvSpPr>
          <p:cNvPr id="34" name="文本框 5"/>
          <p:cNvSpPr txBox="1"/>
          <p:nvPr/>
        </p:nvSpPr>
        <p:spPr>
          <a:xfrm>
            <a:off x="4128475" y="4974133"/>
            <a:ext cx="4167505" cy="922020"/>
          </a:xfrm>
          <a:prstGeom prst="rect">
            <a:avLst/>
          </a:prstGeom>
          <a:noFill/>
          <a:ln w="28575" cmpd="sng">
            <a:solidFill>
              <a:schemeClr val="accent1">
                <a:lumMod val="75000"/>
              </a:schemeClr>
            </a:solidFill>
            <a:prstDash val="solid"/>
          </a:ln>
        </p:spPr>
        <p:txBody>
          <a:bodyPr wrap="square" rtlCol="0" anchor="t">
            <a:spAutoFit/>
          </a:bodyPr>
          <a:lstStyle/>
          <a:p>
            <a:pPr marL="285750" indent="-285750">
              <a:buFont typeface="Arial" panose="020B0604020202020204" pitchFamily="34" charset="0"/>
              <a:buChar char="•"/>
            </a:pPr>
            <a:r>
              <a:rPr lang="en-US"/>
              <a:t>Precise</a:t>
            </a:r>
          </a:p>
          <a:p>
            <a:pPr marL="285750" indent="-285750">
              <a:buFont typeface="Arial" panose="020B0604020202020204" pitchFamily="34" charset="0"/>
              <a:buChar char="•"/>
            </a:pPr>
            <a:r>
              <a:rPr lang="en-US"/>
              <a:t>Fine-grained</a:t>
            </a:r>
          </a:p>
          <a:p>
            <a:pPr marL="285750" indent="-285750">
              <a:buFont typeface="Arial" panose="020B0604020202020204" pitchFamily="34" charset="0"/>
              <a:buChar char="•"/>
            </a:pPr>
            <a:r>
              <a:rPr lang="en-US"/>
              <a:t>Comparable to supervised models</a:t>
            </a:r>
          </a:p>
        </p:txBody>
      </p:sp>
      <p:sp>
        <p:nvSpPr>
          <p:cNvPr id="35" name="下箭头标注 6"/>
          <p:cNvSpPr/>
          <p:nvPr/>
        </p:nvSpPr>
        <p:spPr>
          <a:xfrm>
            <a:off x="4523445" y="2218868"/>
            <a:ext cx="1049020" cy="2755265"/>
          </a:xfrm>
          <a:prstGeom prst="downArrowCallout">
            <a:avLst>
              <a:gd name="adj1" fmla="val 12469"/>
              <a:gd name="adj2" fmla="val 14527"/>
              <a:gd name="adj3" fmla="val 25000"/>
              <a:gd name="adj4" fmla="val 69204"/>
            </a:avLst>
          </a:prstGeom>
          <a:noFill/>
          <a:ln w="28575"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6611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52</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Experimental Goals</a:t>
            </a:r>
            <a:endParaRPr lang="en-US" sz="3000" dirty="0">
              <a:latin typeface="+mj-lt"/>
              <a:cs typeface="+mj-lt"/>
            </a:endParaRPr>
          </a:p>
        </p:txBody>
      </p:sp>
      <p:sp>
        <p:nvSpPr>
          <p:cNvPr id="9" name="TextBox 8"/>
          <p:cNvSpPr txBox="1"/>
          <p:nvPr/>
        </p:nvSpPr>
        <p:spPr>
          <a:xfrm>
            <a:off x="285942" y="1768510"/>
            <a:ext cx="115952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3</a:t>
            </a:r>
            <a:r>
              <a:rPr lang="en-US" dirty="0" smtClean="0"/>
              <a:t>. </a:t>
            </a:r>
            <a:r>
              <a:rPr lang="en-US" dirty="0"/>
              <a:t>Compare performance of proposed unsupervised Implicit Saliency model against existing saliency </a:t>
            </a:r>
            <a:r>
              <a:rPr lang="en-US" dirty="0" smtClean="0"/>
              <a:t>model</a:t>
            </a:r>
            <a:endParaRPr lang="en-US" dirty="0"/>
          </a:p>
        </p:txBody>
      </p:sp>
      <p:grpSp>
        <p:nvGrpSpPr>
          <p:cNvPr id="22" name="组合 32"/>
          <p:cNvGrpSpPr/>
          <p:nvPr/>
        </p:nvGrpSpPr>
        <p:grpSpPr>
          <a:xfrm>
            <a:off x="2913085" y="2218868"/>
            <a:ext cx="5962015" cy="1891665"/>
            <a:chOff x="934" y="3488"/>
            <a:chExt cx="9389" cy="2979"/>
          </a:xfrm>
        </p:grpSpPr>
        <p:pic>
          <p:nvPicPr>
            <p:cNvPr id="23" name="图片 7"/>
            <p:cNvPicPr>
              <a:picLocks noChangeAspect="1"/>
            </p:cNvPicPr>
            <p:nvPr>
              <p:custDataLst>
                <p:tags r:id="rId1"/>
              </p:custDataLst>
            </p:nvPr>
          </p:nvPicPr>
          <p:blipFill>
            <a:blip r:embed="rId5"/>
            <a:srcRect r="62270" b="9795"/>
            <a:stretch>
              <a:fillRect/>
            </a:stretch>
          </p:blipFill>
          <p:spPr>
            <a:xfrm>
              <a:off x="1094" y="3488"/>
              <a:ext cx="3853" cy="2440"/>
            </a:xfrm>
            <a:prstGeom prst="rect">
              <a:avLst/>
            </a:prstGeom>
          </p:spPr>
        </p:pic>
        <p:sp>
          <p:nvSpPr>
            <p:cNvPr id="24" name="文本框 9"/>
            <p:cNvSpPr txBox="1"/>
            <p:nvPr/>
          </p:nvSpPr>
          <p:spPr>
            <a:xfrm>
              <a:off x="934" y="5928"/>
              <a:ext cx="1445" cy="386"/>
            </a:xfrm>
            <a:prstGeom prst="rect">
              <a:avLst/>
            </a:prstGeom>
            <a:noFill/>
          </p:spPr>
          <p:txBody>
            <a:bodyPr wrap="square" rtlCol="0">
              <a:spAutoFit/>
            </a:bodyPr>
            <a:lstStyle/>
            <a:p>
              <a:pPr algn="ctr"/>
              <a:r>
                <a:rPr lang="en-US" altLang="zh-CN" sz="1000"/>
                <a:t>Input Image</a:t>
              </a:r>
            </a:p>
          </p:txBody>
        </p:sp>
        <p:sp>
          <p:nvSpPr>
            <p:cNvPr id="25" name="文本框 10"/>
            <p:cNvSpPr txBox="1"/>
            <p:nvPr/>
          </p:nvSpPr>
          <p:spPr>
            <a:xfrm>
              <a:off x="2236" y="5928"/>
              <a:ext cx="1445" cy="386"/>
            </a:xfrm>
            <a:prstGeom prst="rect">
              <a:avLst/>
            </a:prstGeom>
            <a:noFill/>
          </p:spPr>
          <p:txBody>
            <a:bodyPr wrap="square" rtlCol="0">
              <a:spAutoFit/>
            </a:bodyPr>
            <a:lstStyle/>
            <a:p>
              <a:pPr algn="ctr"/>
              <a:r>
                <a:rPr lang="en-US" altLang="zh-CN" sz="1000"/>
                <a:t>Groundtruth</a:t>
              </a:r>
            </a:p>
          </p:txBody>
        </p:sp>
        <p:sp>
          <p:nvSpPr>
            <p:cNvPr id="26" name="文本框 11"/>
            <p:cNvSpPr txBox="1"/>
            <p:nvPr/>
          </p:nvSpPr>
          <p:spPr>
            <a:xfrm>
              <a:off x="3470" y="5839"/>
              <a:ext cx="1445" cy="628"/>
            </a:xfrm>
            <a:prstGeom prst="rect">
              <a:avLst/>
            </a:prstGeom>
            <a:noFill/>
          </p:spPr>
          <p:txBody>
            <a:bodyPr wrap="square" rtlCol="0">
              <a:spAutoFit/>
            </a:bodyPr>
            <a:lstStyle/>
            <a:p>
              <a:pPr algn="ctr"/>
              <a:r>
                <a:rPr lang="en-US" altLang="zh-CN" sz="1000"/>
                <a:t>Proposed Method</a:t>
              </a:r>
            </a:p>
          </p:txBody>
        </p:sp>
        <p:sp>
          <p:nvSpPr>
            <p:cNvPr id="27" name="文本框 13"/>
            <p:cNvSpPr txBox="1"/>
            <p:nvPr/>
          </p:nvSpPr>
          <p:spPr>
            <a:xfrm>
              <a:off x="4807" y="5928"/>
              <a:ext cx="1445" cy="386"/>
            </a:xfrm>
            <a:prstGeom prst="rect">
              <a:avLst/>
            </a:prstGeom>
            <a:noFill/>
          </p:spPr>
          <p:txBody>
            <a:bodyPr wrap="square" rtlCol="0">
              <a:spAutoFit/>
            </a:bodyPr>
            <a:lstStyle/>
            <a:p>
              <a:pPr algn="ctr"/>
              <a:r>
                <a:rPr lang="en-US" altLang="zh-CN" sz="1000"/>
                <a:t>SalGan</a:t>
              </a:r>
            </a:p>
          </p:txBody>
        </p:sp>
        <p:sp>
          <p:nvSpPr>
            <p:cNvPr id="28" name="文本框 14"/>
            <p:cNvSpPr txBox="1"/>
            <p:nvPr/>
          </p:nvSpPr>
          <p:spPr>
            <a:xfrm>
              <a:off x="6090" y="5928"/>
              <a:ext cx="1445" cy="386"/>
            </a:xfrm>
            <a:prstGeom prst="rect">
              <a:avLst/>
            </a:prstGeom>
            <a:noFill/>
          </p:spPr>
          <p:txBody>
            <a:bodyPr wrap="square" rtlCol="0">
              <a:spAutoFit/>
            </a:bodyPr>
            <a:lstStyle/>
            <a:p>
              <a:pPr algn="ctr"/>
              <a:r>
                <a:rPr lang="en-US" altLang="zh-CN" sz="1000"/>
                <a:t>ML-Net</a:t>
              </a:r>
            </a:p>
          </p:txBody>
        </p:sp>
        <p:sp>
          <p:nvSpPr>
            <p:cNvPr id="30" name="文本框 15"/>
            <p:cNvSpPr txBox="1"/>
            <p:nvPr/>
          </p:nvSpPr>
          <p:spPr>
            <a:xfrm>
              <a:off x="7373" y="5928"/>
              <a:ext cx="1445" cy="386"/>
            </a:xfrm>
            <a:prstGeom prst="rect">
              <a:avLst/>
            </a:prstGeom>
            <a:noFill/>
          </p:spPr>
          <p:txBody>
            <a:bodyPr wrap="square" rtlCol="0">
              <a:spAutoFit/>
            </a:bodyPr>
            <a:lstStyle/>
            <a:p>
              <a:pPr algn="ctr"/>
              <a:r>
                <a:rPr lang="en-US" altLang="zh-CN" sz="1000"/>
                <a:t>DeepGazeII</a:t>
              </a:r>
            </a:p>
          </p:txBody>
        </p:sp>
        <p:sp>
          <p:nvSpPr>
            <p:cNvPr id="31" name="文本框 19"/>
            <p:cNvSpPr txBox="1"/>
            <p:nvPr/>
          </p:nvSpPr>
          <p:spPr>
            <a:xfrm>
              <a:off x="8671" y="5928"/>
              <a:ext cx="1652" cy="386"/>
            </a:xfrm>
            <a:prstGeom prst="rect">
              <a:avLst/>
            </a:prstGeom>
            <a:noFill/>
          </p:spPr>
          <p:txBody>
            <a:bodyPr wrap="square" rtlCol="0">
              <a:spAutoFit/>
            </a:bodyPr>
            <a:lstStyle/>
            <a:p>
              <a:pPr algn="ctr"/>
              <a:r>
                <a:rPr lang="en-US" altLang="zh-CN" sz="1000"/>
                <a:t>ShallowDeep</a:t>
              </a:r>
            </a:p>
          </p:txBody>
        </p:sp>
        <p:pic>
          <p:nvPicPr>
            <p:cNvPr id="32" name="图片 8"/>
            <p:cNvPicPr>
              <a:picLocks noChangeAspect="1"/>
            </p:cNvPicPr>
            <p:nvPr>
              <p:custDataLst>
                <p:tags r:id="rId2"/>
              </p:custDataLst>
            </p:nvPr>
          </p:nvPicPr>
          <p:blipFill>
            <a:blip r:embed="rId5"/>
            <a:srcRect l="50088" b="9795"/>
            <a:stretch>
              <a:fillRect/>
            </a:stretch>
          </p:blipFill>
          <p:spPr>
            <a:xfrm>
              <a:off x="4930" y="3488"/>
              <a:ext cx="5097" cy="2440"/>
            </a:xfrm>
            <a:prstGeom prst="rect">
              <a:avLst/>
            </a:prstGeom>
          </p:spPr>
        </p:pic>
      </p:grpSp>
      <p:pic>
        <p:nvPicPr>
          <p:cNvPr id="29" name="图片 2"/>
          <p:cNvPicPr>
            <a:picLocks noChangeAspect="1"/>
          </p:cNvPicPr>
          <p:nvPr/>
        </p:nvPicPr>
        <p:blipFill rotWithShape="1">
          <a:blip r:embed="rId6"/>
          <a:srcRect l="9297" t="3292" b="19857"/>
          <a:stretch/>
        </p:blipFill>
        <p:spPr>
          <a:xfrm>
            <a:off x="2149666" y="4418091"/>
            <a:ext cx="7356473" cy="711044"/>
          </a:xfrm>
          <a:prstGeom prst="rect">
            <a:avLst/>
          </a:prstGeom>
        </p:spPr>
      </p:pic>
    </p:spTree>
    <p:extLst>
      <p:ext uri="{BB962C8B-B14F-4D97-AF65-F5344CB8AC3E}">
        <p14:creationId xmlns:p14="http://schemas.microsoft.com/office/powerpoint/2010/main" val="11577964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53</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Experimental Goals</a:t>
            </a:r>
            <a:endParaRPr lang="en-US" sz="3000" dirty="0">
              <a:latin typeface="+mj-lt"/>
              <a:cs typeface="+mj-lt"/>
            </a:endParaRPr>
          </a:p>
        </p:txBody>
      </p:sp>
      <p:sp>
        <p:nvSpPr>
          <p:cNvPr id="9" name="TextBox 8"/>
          <p:cNvSpPr txBox="1"/>
          <p:nvPr/>
        </p:nvSpPr>
        <p:spPr>
          <a:xfrm>
            <a:off x="285942" y="1768510"/>
            <a:ext cx="115952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3</a:t>
            </a:r>
            <a:r>
              <a:rPr lang="en-US" dirty="0" smtClean="0"/>
              <a:t>. </a:t>
            </a:r>
            <a:r>
              <a:rPr lang="en-US" dirty="0"/>
              <a:t>Compare performance of proposed unsupervised Implicit Saliency model against existing saliency </a:t>
            </a:r>
            <a:r>
              <a:rPr lang="en-US" dirty="0" smtClean="0"/>
              <a:t>model</a:t>
            </a:r>
            <a:endParaRPr lang="en-US" dirty="0"/>
          </a:p>
        </p:txBody>
      </p:sp>
      <p:pic>
        <p:nvPicPr>
          <p:cNvPr id="21" name="图片 9" descr="i05june05_static_street_boston_p1010764"/>
          <p:cNvPicPr>
            <a:picLocks noChangeAspect="1"/>
          </p:cNvPicPr>
          <p:nvPr/>
        </p:nvPicPr>
        <p:blipFill>
          <a:blip r:embed="rId3"/>
          <a:stretch>
            <a:fillRect/>
          </a:stretch>
        </p:blipFill>
        <p:spPr>
          <a:xfrm>
            <a:off x="1448819" y="2368011"/>
            <a:ext cx="1199515" cy="899795"/>
          </a:xfrm>
          <a:prstGeom prst="rect">
            <a:avLst/>
          </a:prstGeom>
        </p:spPr>
      </p:pic>
      <p:pic>
        <p:nvPicPr>
          <p:cNvPr id="33" name="图片 10" descr="i05june05_static_street_boston_p1010785"/>
          <p:cNvPicPr>
            <a:picLocks noChangeAspect="1"/>
          </p:cNvPicPr>
          <p:nvPr/>
        </p:nvPicPr>
        <p:blipFill>
          <a:blip r:embed="rId4"/>
          <a:stretch>
            <a:fillRect/>
          </a:stretch>
        </p:blipFill>
        <p:spPr>
          <a:xfrm>
            <a:off x="2737234" y="2368011"/>
            <a:ext cx="1199515" cy="899795"/>
          </a:xfrm>
          <a:prstGeom prst="rect">
            <a:avLst/>
          </a:prstGeom>
        </p:spPr>
      </p:pic>
      <p:pic>
        <p:nvPicPr>
          <p:cNvPr id="34" name="图片 11" descr="i05june05_static_street_boston_p1010800"/>
          <p:cNvPicPr>
            <a:picLocks noChangeAspect="1"/>
          </p:cNvPicPr>
          <p:nvPr/>
        </p:nvPicPr>
        <p:blipFill>
          <a:blip r:embed="rId5"/>
          <a:stretch>
            <a:fillRect/>
          </a:stretch>
        </p:blipFill>
        <p:spPr>
          <a:xfrm>
            <a:off x="4026284" y="2368011"/>
            <a:ext cx="1199515" cy="899795"/>
          </a:xfrm>
          <a:prstGeom prst="rect">
            <a:avLst/>
          </a:prstGeom>
        </p:spPr>
      </p:pic>
      <p:pic>
        <p:nvPicPr>
          <p:cNvPr id="35" name="图片 12" descr="i05june05_static_street_boston_p1010806"/>
          <p:cNvPicPr>
            <a:picLocks noChangeAspect="1"/>
          </p:cNvPicPr>
          <p:nvPr/>
        </p:nvPicPr>
        <p:blipFill>
          <a:blip r:embed="rId6"/>
          <a:stretch>
            <a:fillRect/>
          </a:stretch>
        </p:blipFill>
        <p:spPr>
          <a:xfrm>
            <a:off x="5309619" y="2368011"/>
            <a:ext cx="1199515" cy="899795"/>
          </a:xfrm>
          <a:prstGeom prst="rect">
            <a:avLst/>
          </a:prstGeom>
        </p:spPr>
      </p:pic>
      <p:pic>
        <p:nvPicPr>
          <p:cNvPr id="36" name="图片 13" descr="i05june05_static_street_boston_p1010808"/>
          <p:cNvPicPr>
            <a:picLocks noChangeAspect="1"/>
          </p:cNvPicPr>
          <p:nvPr/>
        </p:nvPicPr>
        <p:blipFill>
          <a:blip r:embed="rId7"/>
          <a:stretch>
            <a:fillRect/>
          </a:stretch>
        </p:blipFill>
        <p:spPr>
          <a:xfrm>
            <a:off x="6602479" y="2368011"/>
            <a:ext cx="1199515" cy="899795"/>
          </a:xfrm>
          <a:prstGeom prst="rect">
            <a:avLst/>
          </a:prstGeom>
        </p:spPr>
      </p:pic>
      <p:pic>
        <p:nvPicPr>
          <p:cNvPr id="37" name="图片 14" descr="i105615320"/>
          <p:cNvPicPr>
            <a:picLocks noChangeAspect="1"/>
          </p:cNvPicPr>
          <p:nvPr/>
        </p:nvPicPr>
        <p:blipFill>
          <a:blip r:embed="rId8"/>
          <a:stretch>
            <a:fillRect/>
          </a:stretch>
        </p:blipFill>
        <p:spPr>
          <a:xfrm>
            <a:off x="9208519" y="2368011"/>
            <a:ext cx="1200150" cy="899795"/>
          </a:xfrm>
          <a:prstGeom prst="rect">
            <a:avLst/>
          </a:prstGeom>
        </p:spPr>
      </p:pic>
      <p:pic>
        <p:nvPicPr>
          <p:cNvPr id="38" name="图片 19" descr="i104935329"/>
          <p:cNvPicPr>
            <a:picLocks noChangeAspect="1"/>
          </p:cNvPicPr>
          <p:nvPr/>
        </p:nvPicPr>
        <p:blipFill>
          <a:blip r:embed="rId9"/>
          <a:stretch>
            <a:fillRect/>
          </a:stretch>
        </p:blipFill>
        <p:spPr>
          <a:xfrm>
            <a:off x="7902959" y="2368011"/>
            <a:ext cx="1200150" cy="899795"/>
          </a:xfrm>
          <a:prstGeom prst="rect">
            <a:avLst/>
          </a:prstGeom>
        </p:spPr>
      </p:pic>
      <p:pic>
        <p:nvPicPr>
          <p:cNvPr id="39" name="图片 20"/>
          <p:cNvPicPr>
            <a:picLocks noChangeAspect="1"/>
          </p:cNvPicPr>
          <p:nvPr/>
        </p:nvPicPr>
        <p:blipFill>
          <a:blip r:embed="rId10"/>
          <a:stretch>
            <a:fillRect/>
          </a:stretch>
        </p:blipFill>
        <p:spPr>
          <a:xfrm>
            <a:off x="1448819" y="3288126"/>
            <a:ext cx="1200150" cy="899795"/>
          </a:xfrm>
          <a:prstGeom prst="rect">
            <a:avLst/>
          </a:prstGeom>
        </p:spPr>
      </p:pic>
      <p:pic>
        <p:nvPicPr>
          <p:cNvPr id="40" name="图片 21"/>
          <p:cNvPicPr>
            <a:picLocks noChangeAspect="1"/>
          </p:cNvPicPr>
          <p:nvPr/>
        </p:nvPicPr>
        <p:blipFill>
          <a:blip r:embed="rId11"/>
          <a:stretch>
            <a:fillRect/>
          </a:stretch>
        </p:blipFill>
        <p:spPr>
          <a:xfrm>
            <a:off x="4026284" y="3288126"/>
            <a:ext cx="1200150" cy="899795"/>
          </a:xfrm>
          <a:prstGeom prst="rect">
            <a:avLst/>
          </a:prstGeom>
        </p:spPr>
      </p:pic>
      <p:pic>
        <p:nvPicPr>
          <p:cNvPr id="41" name="图片 22"/>
          <p:cNvPicPr>
            <a:picLocks noChangeAspect="1"/>
          </p:cNvPicPr>
          <p:nvPr/>
        </p:nvPicPr>
        <p:blipFill>
          <a:blip r:embed="rId12"/>
          <a:stretch>
            <a:fillRect/>
          </a:stretch>
        </p:blipFill>
        <p:spPr>
          <a:xfrm>
            <a:off x="2737234" y="3288126"/>
            <a:ext cx="1200150" cy="899795"/>
          </a:xfrm>
          <a:prstGeom prst="rect">
            <a:avLst/>
          </a:prstGeom>
        </p:spPr>
      </p:pic>
      <p:pic>
        <p:nvPicPr>
          <p:cNvPr id="42" name="图片 23"/>
          <p:cNvPicPr>
            <a:picLocks noChangeAspect="1"/>
          </p:cNvPicPr>
          <p:nvPr/>
        </p:nvPicPr>
        <p:blipFill>
          <a:blip r:embed="rId13"/>
          <a:stretch>
            <a:fillRect/>
          </a:stretch>
        </p:blipFill>
        <p:spPr>
          <a:xfrm>
            <a:off x="5309619" y="3288126"/>
            <a:ext cx="1200150" cy="899795"/>
          </a:xfrm>
          <a:prstGeom prst="rect">
            <a:avLst/>
          </a:prstGeom>
        </p:spPr>
      </p:pic>
      <p:pic>
        <p:nvPicPr>
          <p:cNvPr id="43" name="图片 24"/>
          <p:cNvPicPr>
            <a:picLocks noChangeAspect="1"/>
          </p:cNvPicPr>
          <p:nvPr/>
        </p:nvPicPr>
        <p:blipFill>
          <a:blip r:embed="rId14"/>
          <a:stretch>
            <a:fillRect/>
          </a:stretch>
        </p:blipFill>
        <p:spPr>
          <a:xfrm>
            <a:off x="6602479" y="3288126"/>
            <a:ext cx="1200150" cy="899795"/>
          </a:xfrm>
          <a:prstGeom prst="rect">
            <a:avLst/>
          </a:prstGeom>
        </p:spPr>
      </p:pic>
      <p:pic>
        <p:nvPicPr>
          <p:cNvPr id="44" name="图片 25"/>
          <p:cNvPicPr>
            <a:picLocks noChangeAspect="1"/>
          </p:cNvPicPr>
          <p:nvPr/>
        </p:nvPicPr>
        <p:blipFill>
          <a:blip r:embed="rId15"/>
          <a:stretch>
            <a:fillRect/>
          </a:stretch>
        </p:blipFill>
        <p:spPr>
          <a:xfrm>
            <a:off x="7902959" y="3288126"/>
            <a:ext cx="1200150" cy="899795"/>
          </a:xfrm>
          <a:prstGeom prst="rect">
            <a:avLst/>
          </a:prstGeom>
        </p:spPr>
      </p:pic>
      <p:pic>
        <p:nvPicPr>
          <p:cNvPr id="45" name="图片 26"/>
          <p:cNvPicPr>
            <a:picLocks noChangeAspect="1"/>
          </p:cNvPicPr>
          <p:nvPr/>
        </p:nvPicPr>
        <p:blipFill>
          <a:blip r:embed="rId16"/>
          <a:stretch>
            <a:fillRect/>
          </a:stretch>
        </p:blipFill>
        <p:spPr>
          <a:xfrm>
            <a:off x="9208519" y="3288126"/>
            <a:ext cx="1200150" cy="899795"/>
          </a:xfrm>
          <a:prstGeom prst="rect">
            <a:avLst/>
          </a:prstGeom>
        </p:spPr>
      </p:pic>
    </p:spTree>
    <p:extLst>
      <p:ext uri="{BB962C8B-B14F-4D97-AF65-F5344CB8AC3E}">
        <p14:creationId xmlns:p14="http://schemas.microsoft.com/office/powerpoint/2010/main" val="18232175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54</a:t>
            </a:fld>
            <a:endParaRPr lang="en-US"/>
          </a:p>
        </p:txBody>
      </p:sp>
      <p:sp>
        <p:nvSpPr>
          <p:cNvPr id="76" name="Rectangle 75"/>
          <p:cNvSpPr/>
          <p:nvPr/>
        </p:nvSpPr>
        <p:spPr>
          <a:xfrm>
            <a:off x="451234" y="883484"/>
            <a:ext cx="2286000" cy="6887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semantic expectancy</a:t>
            </a:r>
            <a:endParaRPr lang="en-US" dirty="0">
              <a:solidFill>
                <a:schemeClr val="tx1"/>
              </a:solidFill>
            </a:endParaRPr>
          </a:p>
        </p:txBody>
      </p:sp>
      <p:sp>
        <p:nvSpPr>
          <p:cNvPr id="77" name="Rectangle 76"/>
          <p:cNvSpPr/>
          <p:nvPr/>
        </p:nvSpPr>
        <p:spPr>
          <a:xfrm>
            <a:off x="5894093" y="883483"/>
            <a:ext cx="2286000" cy="6888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Combine mismatch maps</a:t>
            </a:r>
            <a:endParaRPr lang="en-US" dirty="0">
              <a:solidFill>
                <a:schemeClr val="tx1"/>
              </a:solidFill>
            </a:endParaRPr>
          </a:p>
        </p:txBody>
      </p:sp>
      <p:sp>
        <p:nvSpPr>
          <p:cNvPr id="78" name="Rectangle 77"/>
          <p:cNvSpPr/>
          <p:nvPr/>
        </p:nvSpPr>
        <p:spPr>
          <a:xfrm>
            <a:off x="8571980" y="883481"/>
            <a:ext cx="3309254" cy="6888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Experimental setup</a:t>
            </a:r>
            <a:endParaRPr lang="en-US" dirty="0"/>
          </a:p>
        </p:txBody>
      </p:sp>
      <p:sp>
        <p:nvSpPr>
          <p:cNvPr id="79" name="Rectangle 78"/>
          <p:cNvSpPr/>
          <p:nvPr/>
        </p:nvSpPr>
        <p:spPr>
          <a:xfrm>
            <a:off x="3172663" y="883481"/>
            <a:ext cx="2286000" cy="688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Extract expectancy-mismatch</a:t>
            </a:r>
            <a:endParaRPr lang="en-US" dirty="0">
              <a:solidFill>
                <a:schemeClr val="tx1"/>
              </a:solidFill>
            </a:endParaRPr>
          </a:p>
        </p:txBody>
      </p:sp>
      <p:sp>
        <p:nvSpPr>
          <p:cNvPr id="81" name="Rectangle 8"/>
          <p:cNvSpPr/>
          <p:nvPr/>
        </p:nvSpPr>
        <p:spPr>
          <a:xfrm>
            <a:off x="285884" y="802455"/>
            <a:ext cx="8007090" cy="8850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Experimental Goals</a:t>
            </a:r>
            <a:endParaRPr lang="en-US" sz="3000" dirty="0">
              <a:latin typeface="+mj-lt"/>
              <a:cs typeface="+mj-lt"/>
            </a:endParaRPr>
          </a:p>
        </p:txBody>
      </p:sp>
      <p:sp>
        <p:nvSpPr>
          <p:cNvPr id="9" name="TextBox 8"/>
          <p:cNvSpPr txBox="1"/>
          <p:nvPr/>
        </p:nvSpPr>
        <p:spPr>
          <a:xfrm>
            <a:off x="285942" y="1768510"/>
            <a:ext cx="1159529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3</a:t>
            </a:r>
            <a:r>
              <a:rPr lang="en-US" dirty="0" smtClean="0"/>
              <a:t>. </a:t>
            </a:r>
            <a:r>
              <a:rPr lang="en-US" dirty="0"/>
              <a:t>Compare performance of proposed unsupervised Implicit Saliency model against existing saliency </a:t>
            </a:r>
            <a:r>
              <a:rPr lang="en-US" dirty="0" smtClean="0"/>
              <a:t>model</a:t>
            </a:r>
            <a:endParaRPr lang="en-US" dirty="0"/>
          </a:p>
        </p:txBody>
      </p:sp>
      <p:pic>
        <p:nvPicPr>
          <p:cNvPr id="21" name="图片 9" descr="i05june05_static_street_boston_p1010764"/>
          <p:cNvPicPr>
            <a:picLocks noChangeAspect="1"/>
          </p:cNvPicPr>
          <p:nvPr/>
        </p:nvPicPr>
        <p:blipFill>
          <a:blip r:embed="rId3"/>
          <a:stretch>
            <a:fillRect/>
          </a:stretch>
        </p:blipFill>
        <p:spPr>
          <a:xfrm>
            <a:off x="1448819" y="2368011"/>
            <a:ext cx="1199515" cy="899795"/>
          </a:xfrm>
          <a:prstGeom prst="rect">
            <a:avLst/>
          </a:prstGeom>
        </p:spPr>
      </p:pic>
      <p:pic>
        <p:nvPicPr>
          <p:cNvPr id="33" name="图片 10" descr="i05june05_static_street_boston_p1010785"/>
          <p:cNvPicPr>
            <a:picLocks noChangeAspect="1"/>
          </p:cNvPicPr>
          <p:nvPr/>
        </p:nvPicPr>
        <p:blipFill>
          <a:blip r:embed="rId4"/>
          <a:stretch>
            <a:fillRect/>
          </a:stretch>
        </p:blipFill>
        <p:spPr>
          <a:xfrm>
            <a:off x="2737234" y="2368011"/>
            <a:ext cx="1199515" cy="899795"/>
          </a:xfrm>
          <a:prstGeom prst="rect">
            <a:avLst/>
          </a:prstGeom>
        </p:spPr>
      </p:pic>
      <p:pic>
        <p:nvPicPr>
          <p:cNvPr id="34" name="图片 11" descr="i05june05_static_street_boston_p1010800"/>
          <p:cNvPicPr>
            <a:picLocks noChangeAspect="1"/>
          </p:cNvPicPr>
          <p:nvPr/>
        </p:nvPicPr>
        <p:blipFill>
          <a:blip r:embed="rId5"/>
          <a:stretch>
            <a:fillRect/>
          </a:stretch>
        </p:blipFill>
        <p:spPr>
          <a:xfrm>
            <a:off x="4026284" y="2368011"/>
            <a:ext cx="1199515" cy="899795"/>
          </a:xfrm>
          <a:prstGeom prst="rect">
            <a:avLst/>
          </a:prstGeom>
        </p:spPr>
      </p:pic>
      <p:pic>
        <p:nvPicPr>
          <p:cNvPr id="35" name="图片 12" descr="i05june05_static_street_boston_p1010806"/>
          <p:cNvPicPr>
            <a:picLocks noChangeAspect="1"/>
          </p:cNvPicPr>
          <p:nvPr/>
        </p:nvPicPr>
        <p:blipFill>
          <a:blip r:embed="rId6"/>
          <a:stretch>
            <a:fillRect/>
          </a:stretch>
        </p:blipFill>
        <p:spPr>
          <a:xfrm>
            <a:off x="5309619" y="2368011"/>
            <a:ext cx="1199515" cy="899795"/>
          </a:xfrm>
          <a:prstGeom prst="rect">
            <a:avLst/>
          </a:prstGeom>
        </p:spPr>
      </p:pic>
      <p:pic>
        <p:nvPicPr>
          <p:cNvPr id="36" name="图片 13" descr="i05june05_static_street_boston_p1010808"/>
          <p:cNvPicPr>
            <a:picLocks noChangeAspect="1"/>
          </p:cNvPicPr>
          <p:nvPr/>
        </p:nvPicPr>
        <p:blipFill>
          <a:blip r:embed="rId7"/>
          <a:stretch>
            <a:fillRect/>
          </a:stretch>
        </p:blipFill>
        <p:spPr>
          <a:xfrm>
            <a:off x="6602479" y="2368011"/>
            <a:ext cx="1199515" cy="899795"/>
          </a:xfrm>
          <a:prstGeom prst="rect">
            <a:avLst/>
          </a:prstGeom>
        </p:spPr>
      </p:pic>
      <p:pic>
        <p:nvPicPr>
          <p:cNvPr id="37" name="图片 14" descr="i105615320"/>
          <p:cNvPicPr>
            <a:picLocks noChangeAspect="1"/>
          </p:cNvPicPr>
          <p:nvPr/>
        </p:nvPicPr>
        <p:blipFill>
          <a:blip r:embed="rId8"/>
          <a:stretch>
            <a:fillRect/>
          </a:stretch>
        </p:blipFill>
        <p:spPr>
          <a:xfrm>
            <a:off x="9208519" y="2368011"/>
            <a:ext cx="1200150" cy="899795"/>
          </a:xfrm>
          <a:prstGeom prst="rect">
            <a:avLst/>
          </a:prstGeom>
        </p:spPr>
      </p:pic>
      <p:pic>
        <p:nvPicPr>
          <p:cNvPr id="38" name="图片 19" descr="i104935329"/>
          <p:cNvPicPr>
            <a:picLocks noChangeAspect="1"/>
          </p:cNvPicPr>
          <p:nvPr/>
        </p:nvPicPr>
        <p:blipFill>
          <a:blip r:embed="rId9"/>
          <a:stretch>
            <a:fillRect/>
          </a:stretch>
        </p:blipFill>
        <p:spPr>
          <a:xfrm>
            <a:off x="7902959" y="2368011"/>
            <a:ext cx="1200150" cy="899795"/>
          </a:xfrm>
          <a:prstGeom prst="rect">
            <a:avLst/>
          </a:prstGeom>
        </p:spPr>
      </p:pic>
      <p:pic>
        <p:nvPicPr>
          <p:cNvPr id="39" name="图片 20"/>
          <p:cNvPicPr>
            <a:picLocks noChangeAspect="1"/>
          </p:cNvPicPr>
          <p:nvPr/>
        </p:nvPicPr>
        <p:blipFill>
          <a:blip r:embed="rId10"/>
          <a:stretch>
            <a:fillRect/>
          </a:stretch>
        </p:blipFill>
        <p:spPr>
          <a:xfrm>
            <a:off x="1448819" y="3288126"/>
            <a:ext cx="1200150" cy="899795"/>
          </a:xfrm>
          <a:prstGeom prst="rect">
            <a:avLst/>
          </a:prstGeom>
        </p:spPr>
      </p:pic>
      <p:pic>
        <p:nvPicPr>
          <p:cNvPr id="40" name="图片 21"/>
          <p:cNvPicPr>
            <a:picLocks noChangeAspect="1"/>
          </p:cNvPicPr>
          <p:nvPr/>
        </p:nvPicPr>
        <p:blipFill>
          <a:blip r:embed="rId11"/>
          <a:stretch>
            <a:fillRect/>
          </a:stretch>
        </p:blipFill>
        <p:spPr>
          <a:xfrm>
            <a:off x="4026284" y="3288126"/>
            <a:ext cx="1200150" cy="899795"/>
          </a:xfrm>
          <a:prstGeom prst="rect">
            <a:avLst/>
          </a:prstGeom>
        </p:spPr>
      </p:pic>
      <p:pic>
        <p:nvPicPr>
          <p:cNvPr id="41" name="图片 22"/>
          <p:cNvPicPr>
            <a:picLocks noChangeAspect="1"/>
          </p:cNvPicPr>
          <p:nvPr/>
        </p:nvPicPr>
        <p:blipFill>
          <a:blip r:embed="rId12"/>
          <a:stretch>
            <a:fillRect/>
          </a:stretch>
        </p:blipFill>
        <p:spPr>
          <a:xfrm>
            <a:off x="2737234" y="3288126"/>
            <a:ext cx="1200150" cy="899795"/>
          </a:xfrm>
          <a:prstGeom prst="rect">
            <a:avLst/>
          </a:prstGeom>
        </p:spPr>
      </p:pic>
      <p:pic>
        <p:nvPicPr>
          <p:cNvPr id="42" name="图片 23"/>
          <p:cNvPicPr>
            <a:picLocks noChangeAspect="1"/>
          </p:cNvPicPr>
          <p:nvPr/>
        </p:nvPicPr>
        <p:blipFill>
          <a:blip r:embed="rId13"/>
          <a:stretch>
            <a:fillRect/>
          </a:stretch>
        </p:blipFill>
        <p:spPr>
          <a:xfrm>
            <a:off x="5309619" y="3288126"/>
            <a:ext cx="1200150" cy="899795"/>
          </a:xfrm>
          <a:prstGeom prst="rect">
            <a:avLst/>
          </a:prstGeom>
        </p:spPr>
      </p:pic>
      <p:pic>
        <p:nvPicPr>
          <p:cNvPr id="43" name="图片 24"/>
          <p:cNvPicPr>
            <a:picLocks noChangeAspect="1"/>
          </p:cNvPicPr>
          <p:nvPr/>
        </p:nvPicPr>
        <p:blipFill>
          <a:blip r:embed="rId14"/>
          <a:stretch>
            <a:fillRect/>
          </a:stretch>
        </p:blipFill>
        <p:spPr>
          <a:xfrm>
            <a:off x="6602479" y="3288126"/>
            <a:ext cx="1200150" cy="899795"/>
          </a:xfrm>
          <a:prstGeom prst="rect">
            <a:avLst/>
          </a:prstGeom>
        </p:spPr>
      </p:pic>
      <p:pic>
        <p:nvPicPr>
          <p:cNvPr id="44" name="图片 25"/>
          <p:cNvPicPr>
            <a:picLocks noChangeAspect="1"/>
          </p:cNvPicPr>
          <p:nvPr/>
        </p:nvPicPr>
        <p:blipFill>
          <a:blip r:embed="rId15"/>
          <a:stretch>
            <a:fillRect/>
          </a:stretch>
        </p:blipFill>
        <p:spPr>
          <a:xfrm>
            <a:off x="7902959" y="3288126"/>
            <a:ext cx="1200150" cy="899795"/>
          </a:xfrm>
          <a:prstGeom prst="rect">
            <a:avLst/>
          </a:prstGeom>
        </p:spPr>
      </p:pic>
      <p:pic>
        <p:nvPicPr>
          <p:cNvPr id="45" name="图片 26"/>
          <p:cNvPicPr>
            <a:picLocks noChangeAspect="1"/>
          </p:cNvPicPr>
          <p:nvPr/>
        </p:nvPicPr>
        <p:blipFill>
          <a:blip r:embed="rId16"/>
          <a:stretch>
            <a:fillRect/>
          </a:stretch>
        </p:blipFill>
        <p:spPr>
          <a:xfrm>
            <a:off x="9208519" y="3288126"/>
            <a:ext cx="1200150" cy="899795"/>
          </a:xfrm>
          <a:prstGeom prst="rect">
            <a:avLst/>
          </a:prstGeom>
        </p:spPr>
      </p:pic>
      <p:pic>
        <p:nvPicPr>
          <p:cNvPr id="24" name="图片 7"/>
          <p:cNvPicPr>
            <a:picLocks noChangeAspect="1"/>
          </p:cNvPicPr>
          <p:nvPr/>
        </p:nvPicPr>
        <p:blipFill>
          <a:blip r:embed="rId17"/>
          <a:srcRect t="2009"/>
          <a:stretch>
            <a:fillRect/>
          </a:stretch>
        </p:blipFill>
        <p:spPr>
          <a:xfrm>
            <a:off x="1184933" y="4308651"/>
            <a:ext cx="9418320" cy="1052830"/>
          </a:xfrm>
          <a:prstGeom prst="rect">
            <a:avLst/>
          </a:prstGeom>
        </p:spPr>
      </p:pic>
    </p:spTree>
    <p:extLst>
      <p:ext uri="{BB962C8B-B14F-4D97-AF65-F5344CB8AC3E}">
        <p14:creationId xmlns:p14="http://schemas.microsoft.com/office/powerpoint/2010/main" val="1944882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AE678206-0642-9F48-9727-6B519CB285FA}" type="slidenum">
              <a:rPr lang="en-US" smtClean="0"/>
              <a:t>55</a:t>
            </a:fld>
            <a:endParaRPr lang="en-US"/>
          </a:p>
        </p:txBody>
      </p:sp>
      <p:sp>
        <p:nvSpPr>
          <p:cNvPr id="82" name="Title 1"/>
          <p:cNvSpPr>
            <a:spLocks noGrp="1"/>
          </p:cNvSpPr>
          <p:nvPr>
            <p:ph type="title"/>
          </p:nvPr>
        </p:nvSpPr>
        <p:spPr>
          <a:xfrm>
            <a:off x="381000" y="1661"/>
            <a:ext cx="8095863" cy="1014761"/>
          </a:xfrm>
        </p:spPr>
        <p:txBody>
          <a:bodyPr>
            <a:normAutofit/>
          </a:bodyPr>
          <a:lstStyle/>
          <a:p>
            <a:r>
              <a:rPr lang="en-US" sz="3000" dirty="0" smtClean="0">
                <a:latin typeface="+mj-lt"/>
                <a:cs typeface="+mj-lt"/>
              </a:rPr>
              <a:t>Contributions</a:t>
            </a:r>
            <a:endParaRPr lang="en-US" sz="3000" dirty="0">
              <a:latin typeface="+mj-lt"/>
              <a:cs typeface="+mj-lt"/>
            </a:endParaRPr>
          </a:p>
        </p:txBody>
      </p:sp>
      <p:sp>
        <p:nvSpPr>
          <p:cNvPr id="25" name="Content Placeholder 2"/>
          <p:cNvSpPr>
            <a:spLocks noGrp="1"/>
          </p:cNvSpPr>
          <p:nvPr>
            <p:ph sz="half" idx="1"/>
          </p:nvPr>
        </p:nvSpPr>
        <p:spPr>
          <a:xfrm>
            <a:off x="379048" y="1215483"/>
            <a:ext cx="11431952" cy="4961480"/>
          </a:xfrm>
        </p:spPr>
        <p:txBody>
          <a:bodyPr/>
          <a:lstStyle/>
          <a:p>
            <a:pPr marL="285750" indent="-285750" algn="just">
              <a:buFont typeface="Arial" panose="020B0604020202020204" pitchFamily="34" charset="0"/>
              <a:buChar char="•"/>
            </a:pPr>
            <a:r>
              <a:rPr lang="en-US" altLang="zh-CN" dirty="0">
                <a:sym typeface="+mn-ea"/>
              </a:rPr>
              <a:t>W</a:t>
            </a:r>
            <a:r>
              <a:rPr lang="zh-CN" altLang="en-US" dirty="0">
                <a:sym typeface="+mn-ea"/>
              </a:rPr>
              <a:t>e extract implicit saliency from pre-trained networks that have not seen eye-tracking data in an unsupervised fashion.</a:t>
            </a:r>
            <a:endParaRPr lang="zh-CN" altLang="en-US" dirty="0"/>
          </a:p>
          <a:p>
            <a:pPr marL="285750" indent="-285750" algn="just">
              <a:buFont typeface="Arial" panose="020B0604020202020204" pitchFamily="34" charset="0"/>
              <a:buChar char="•"/>
            </a:pPr>
            <a:r>
              <a:rPr lang="en-US" altLang="zh-CN" dirty="0" smtClean="0">
                <a:sym typeface="+mn-ea"/>
              </a:rPr>
              <a:t>W</a:t>
            </a:r>
            <a:r>
              <a:rPr lang="zh-CN" altLang="en-US" dirty="0">
                <a:sym typeface="+mn-ea"/>
              </a:rPr>
              <a:t>e show that semantic features combined with </a:t>
            </a:r>
            <a:r>
              <a:rPr lang="en-US" altLang="zh-CN" dirty="0" smtClean="0">
                <a:sym typeface="+mn-ea"/>
              </a:rPr>
              <a:t>expectancy-mismatch </a:t>
            </a:r>
            <a:r>
              <a:rPr lang="zh-CN" altLang="en-US" dirty="0" smtClean="0">
                <a:sym typeface="+mn-ea"/>
              </a:rPr>
              <a:t>have </a:t>
            </a:r>
            <a:r>
              <a:rPr lang="zh-CN" altLang="en-US" dirty="0">
                <a:sym typeface="+mn-ea"/>
              </a:rPr>
              <a:t>a higher correlation with human visual saliency than low-level features or semantic features without </a:t>
            </a:r>
            <a:r>
              <a:rPr lang="en-US" altLang="zh-CN" dirty="0" smtClean="0">
                <a:sym typeface="+mn-ea"/>
              </a:rPr>
              <a:t>mismatch</a:t>
            </a:r>
            <a:r>
              <a:rPr lang="zh-CN" altLang="en-US" dirty="0" smtClean="0">
                <a:sym typeface="+mn-ea"/>
              </a:rPr>
              <a:t>.</a:t>
            </a:r>
            <a:endParaRPr lang="en-US" altLang="zh-CN" dirty="0" smtClean="0">
              <a:sym typeface="+mn-ea"/>
            </a:endParaRPr>
          </a:p>
          <a:p>
            <a:pPr marL="285750" indent="-285750" algn="just"/>
            <a:r>
              <a:rPr lang="en-US" altLang="zh-CN" dirty="0">
                <a:sym typeface="+mn-ea"/>
              </a:rPr>
              <a:t>W</a:t>
            </a:r>
            <a:r>
              <a:rPr lang="zh-CN" altLang="en-US" dirty="0">
                <a:sym typeface="+mn-ea"/>
              </a:rPr>
              <a:t>e show that the proposed implicit saliency is robust to noise</a:t>
            </a:r>
            <a:r>
              <a:rPr lang="zh-CN" altLang="en-US" dirty="0" smtClean="0">
                <a:sym typeface="+mn-ea"/>
              </a:rPr>
              <a:t>.</a:t>
            </a:r>
            <a:endParaRPr lang="zh-CN" altLang="en-US" dirty="0"/>
          </a:p>
          <a:p>
            <a:endParaRPr lang="en-US" dirty="0"/>
          </a:p>
        </p:txBody>
      </p:sp>
    </p:spTree>
    <p:extLst>
      <p:ext uri="{BB962C8B-B14F-4D97-AF65-F5344CB8AC3E}">
        <p14:creationId xmlns:p14="http://schemas.microsoft.com/office/powerpoint/2010/main" val="6870025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1542" y="1845764"/>
            <a:ext cx="2586644" cy="1014761"/>
          </a:xfrm>
        </p:spPr>
        <p:txBody>
          <a:bodyPr/>
          <a:lstStyle/>
          <a:p>
            <a:r>
              <a:rPr lang="en-US" dirty="0" smtClean="0">
                <a:latin typeface="+mj-lt"/>
                <a:cs typeface="+mj-lt"/>
              </a:rPr>
              <a:t>Thank You</a:t>
            </a:r>
            <a:endParaRPr lang="en-US" dirty="0">
              <a:latin typeface="+mj-lt"/>
              <a:cs typeface="+mj-lt"/>
            </a:endParaRPr>
          </a:p>
        </p:txBody>
      </p:sp>
      <p:sp>
        <p:nvSpPr>
          <p:cNvPr id="5" name="Slide Number Placeholder 4"/>
          <p:cNvSpPr>
            <a:spLocks noGrp="1"/>
          </p:cNvSpPr>
          <p:nvPr>
            <p:ph type="sldNum" sz="quarter" idx="12"/>
          </p:nvPr>
        </p:nvSpPr>
        <p:spPr/>
        <p:txBody>
          <a:bodyPr/>
          <a:lstStyle/>
          <a:p>
            <a:fld id="{AE678206-0642-9F48-9727-6B519CB285FA}" type="slidenum">
              <a:rPr lang="en-US" smtClean="0"/>
              <a:t>56</a:t>
            </a:fld>
            <a:endParaRPr lang="en-US"/>
          </a:p>
        </p:txBody>
      </p:sp>
      <p:sp>
        <p:nvSpPr>
          <p:cNvPr id="6" name="Content Placeholder 2"/>
          <p:cNvSpPr>
            <a:spLocks noGrp="1"/>
          </p:cNvSpPr>
          <p:nvPr>
            <p:ph sz="half" idx="1"/>
          </p:nvPr>
        </p:nvSpPr>
        <p:spPr>
          <a:xfrm>
            <a:off x="420612" y="5333222"/>
            <a:ext cx="11431952" cy="1687484"/>
          </a:xfrm>
        </p:spPr>
        <p:txBody>
          <a:bodyPr>
            <a:normAutofit/>
          </a:bodyPr>
          <a:lstStyle/>
          <a:p>
            <a:pPr marL="0" lvl="0" indent="0" algn="ctr">
              <a:lnSpc>
                <a:spcPct val="100000"/>
              </a:lnSpc>
              <a:spcBef>
                <a:spcPts val="0"/>
              </a:spcBef>
              <a:buNone/>
              <a:defRPr/>
            </a:pPr>
            <a:r>
              <a:rPr lang="en-US" dirty="0" smtClean="0"/>
              <a:t>Paper : </a:t>
            </a:r>
            <a:r>
              <a:rPr lang="de-DE" dirty="0">
                <a:hlinkClick r:id="rId3"/>
              </a:rPr>
              <a:t>https://</a:t>
            </a:r>
            <a:r>
              <a:rPr lang="de-DE" dirty="0" smtClean="0">
                <a:hlinkClick r:id="rId3"/>
              </a:rPr>
              <a:t>arxiv.org/abs/2008.01874</a:t>
            </a:r>
            <a:r>
              <a:rPr lang="de-DE" dirty="0" smtClean="0"/>
              <a:t> </a:t>
            </a:r>
            <a:endParaRPr lang="en-US" dirty="0"/>
          </a:p>
          <a:p>
            <a:pPr marL="0" lvl="0" indent="0" algn="ctr">
              <a:lnSpc>
                <a:spcPct val="100000"/>
              </a:lnSpc>
              <a:spcBef>
                <a:spcPts val="0"/>
              </a:spcBef>
              <a:buNone/>
            </a:pPr>
            <a:r>
              <a:rPr lang="en-US" dirty="0" smtClean="0">
                <a:latin typeface="+mj-lt"/>
                <a:cs typeface="+mj-lt"/>
              </a:rPr>
              <a:t>Codes </a:t>
            </a:r>
            <a:r>
              <a:rPr lang="en-US" dirty="0">
                <a:latin typeface="+mj-lt"/>
                <a:cs typeface="+mj-lt"/>
              </a:rPr>
              <a:t>:</a:t>
            </a:r>
            <a:r>
              <a:rPr lang="en-US" dirty="0"/>
              <a:t> </a:t>
            </a:r>
            <a:r>
              <a:rPr lang="en-US" u="sng" dirty="0">
                <a:solidFill>
                  <a:srgbClr val="0070C0"/>
                </a:solidFill>
                <a:hlinkClick r:id="rId4"/>
              </a:rPr>
              <a:t>https://</a:t>
            </a:r>
            <a:r>
              <a:rPr lang="en-US" u="sng" dirty="0" smtClean="0">
                <a:solidFill>
                  <a:srgbClr val="0070C0"/>
                </a:solidFill>
                <a:hlinkClick r:id="rId4"/>
              </a:rPr>
              <a:t>github.com/olivesgatech/Implicit-Saliency</a:t>
            </a:r>
            <a:endParaRPr lang="en-US" u="sng" dirty="0" smtClean="0">
              <a:solidFill>
                <a:srgbClr val="0070C0"/>
              </a:solidFill>
            </a:endParaRPr>
          </a:p>
          <a:p>
            <a:pPr marL="0" indent="0" algn="ctr">
              <a:lnSpc>
                <a:spcPct val="100000"/>
              </a:lnSpc>
              <a:spcBef>
                <a:spcPts val="0"/>
              </a:spcBef>
              <a:buNone/>
            </a:pPr>
            <a:r>
              <a:rPr lang="en-US" dirty="0" smtClean="0"/>
              <a:t>Website </a:t>
            </a:r>
            <a:r>
              <a:rPr lang="en-US" dirty="0"/>
              <a:t>: </a:t>
            </a:r>
            <a:r>
              <a:rPr lang="en-US" dirty="0">
                <a:hlinkClick r:id="rId5"/>
              </a:rPr>
              <a:t>https://ghassanalregib.info</a:t>
            </a:r>
            <a:endParaRPr lang="en-US" dirty="0"/>
          </a:p>
          <a:p>
            <a:pPr marL="0" lvl="0" indent="0" algn="ctr">
              <a:lnSpc>
                <a:spcPct val="100000"/>
              </a:lnSpc>
              <a:spcBef>
                <a:spcPts val="0"/>
              </a:spcBef>
              <a:buNone/>
            </a:pPr>
            <a:endParaRPr lang="en-US" u="sng" dirty="0">
              <a:solidFill>
                <a:srgbClr val="0070C0"/>
              </a:solidFill>
            </a:endParaRPr>
          </a:p>
        </p:txBody>
      </p:sp>
      <p:pic>
        <p:nvPicPr>
          <p:cNvPr id="7" name="Picture 6"/>
          <p:cNvPicPr>
            <a:picLocks noChangeAspect="1"/>
          </p:cNvPicPr>
          <p:nvPr/>
        </p:nvPicPr>
        <p:blipFill>
          <a:blip r:embed="rId6"/>
          <a:stretch>
            <a:fillRect/>
          </a:stretch>
        </p:blipFill>
        <p:spPr>
          <a:xfrm>
            <a:off x="4388304" y="-191060"/>
            <a:ext cx="3373120" cy="228023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2282" y="3325518"/>
            <a:ext cx="1922930" cy="1922930"/>
          </a:xfrm>
          <a:prstGeom prst="rect">
            <a:avLst/>
          </a:prstGeom>
        </p:spPr>
      </p:pic>
      <p:sp>
        <p:nvSpPr>
          <p:cNvPr id="8" name="TextBox 7"/>
          <p:cNvSpPr txBox="1"/>
          <p:nvPr/>
        </p:nvSpPr>
        <p:spPr>
          <a:xfrm>
            <a:off x="2013637" y="2956186"/>
            <a:ext cx="800219" cy="369332"/>
          </a:xfrm>
          <a:prstGeom prst="rect">
            <a:avLst/>
          </a:prstGeom>
          <a:noFill/>
        </p:spPr>
        <p:txBody>
          <a:bodyPr wrap="none" rtlCol="0">
            <a:spAutoFit/>
          </a:bodyPr>
          <a:lstStyle/>
          <a:p>
            <a:r>
              <a:rPr lang="en-US" smtClean="0"/>
              <a:t>Paper</a:t>
            </a:r>
            <a:endParaRPr lang="en-US"/>
          </a:p>
        </p:txBody>
      </p:sp>
      <p:sp>
        <p:nvSpPr>
          <p:cNvPr id="10" name="TextBox 9"/>
          <p:cNvSpPr txBox="1"/>
          <p:nvPr/>
        </p:nvSpPr>
        <p:spPr>
          <a:xfrm>
            <a:off x="5702567" y="2956186"/>
            <a:ext cx="851515" cy="369332"/>
          </a:xfrm>
          <a:prstGeom prst="rect">
            <a:avLst/>
          </a:prstGeom>
          <a:noFill/>
        </p:spPr>
        <p:txBody>
          <a:bodyPr wrap="none" rtlCol="0">
            <a:spAutoFit/>
          </a:bodyPr>
          <a:lstStyle/>
          <a:p>
            <a:r>
              <a:rPr lang="en-US" dirty="0" smtClean="0"/>
              <a:t>Codes</a:t>
            </a:r>
            <a:endParaRPr lang="en-US" dirty="0"/>
          </a:p>
        </p:txBody>
      </p:sp>
      <p:sp>
        <p:nvSpPr>
          <p:cNvPr id="12" name="TextBox 11"/>
          <p:cNvSpPr txBox="1"/>
          <p:nvPr/>
        </p:nvSpPr>
        <p:spPr>
          <a:xfrm>
            <a:off x="9335872" y="2956186"/>
            <a:ext cx="1014060" cy="369332"/>
          </a:xfrm>
          <a:prstGeom prst="rect">
            <a:avLst/>
          </a:prstGeom>
          <a:noFill/>
        </p:spPr>
        <p:txBody>
          <a:bodyPr wrap="none" rtlCol="0">
            <a:spAutoFit/>
          </a:bodyPr>
          <a:lstStyle/>
          <a:p>
            <a:r>
              <a:rPr lang="en-US" smtClean="0"/>
              <a:t>Website</a:t>
            </a:r>
            <a:endParaRPr lang="en-US" dirty="0"/>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166470" y="3324740"/>
            <a:ext cx="1923708" cy="1923708"/>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9390" y="3363811"/>
            <a:ext cx="1927024" cy="19270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6</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Saliency</a:t>
            </a:r>
            <a:br>
              <a:rPr lang="en-US" dirty="0" smtClean="0">
                <a:latin typeface="+mj-lt"/>
                <a:cs typeface="+mj-lt"/>
              </a:rPr>
            </a:br>
            <a:r>
              <a:rPr lang="en-US" sz="2700" dirty="0" smtClean="0">
                <a:latin typeface="+mj-lt"/>
                <a:cs typeface="+mj-lt"/>
              </a:rPr>
              <a:t>Expectancy-Mismatch Hypothesis</a:t>
            </a:r>
            <a:endParaRPr lang="en-US" sz="2700" dirty="0">
              <a:latin typeface="+mj-lt"/>
              <a:cs typeface="+mj-lt"/>
            </a:endParaRPr>
          </a:p>
        </p:txBody>
      </p:sp>
      <p:sp>
        <p:nvSpPr>
          <p:cNvPr id="43" name="TextBox 42"/>
          <p:cNvSpPr txBox="1"/>
          <p:nvPr/>
        </p:nvSpPr>
        <p:spPr>
          <a:xfrm>
            <a:off x="1337806" y="6385723"/>
            <a:ext cx="8861272" cy="461665"/>
          </a:xfrm>
          <a:prstGeom prst="rect">
            <a:avLst/>
          </a:prstGeom>
          <a:noFill/>
        </p:spPr>
        <p:txBody>
          <a:bodyPr wrap="none" rtlCol="0">
            <a:spAutoFit/>
          </a:bodyPr>
          <a:lstStyle/>
          <a:p>
            <a:r>
              <a:rPr lang="en-US" sz="1200" dirty="0" smtClean="0"/>
              <a:t>[1] </a:t>
            </a:r>
            <a:r>
              <a:rPr lang="en-US" sz="1200" dirty="0"/>
              <a:t>Becker, Stefanie I., and Gernot </a:t>
            </a:r>
            <a:r>
              <a:rPr lang="en-US" sz="1200" dirty="0" err="1"/>
              <a:t>Horstmann</a:t>
            </a:r>
            <a:r>
              <a:rPr lang="en-US" sz="1200" dirty="0"/>
              <a:t>. "Novelty and saliency in attentional capture by unannounced motion singletons." </a:t>
            </a:r>
            <a:endParaRPr lang="en-US" sz="1200" dirty="0" smtClean="0"/>
          </a:p>
          <a:p>
            <a:r>
              <a:rPr lang="en-US" sz="1200" i="1" dirty="0" err="1" smtClean="0"/>
              <a:t>Acta</a:t>
            </a:r>
            <a:r>
              <a:rPr lang="en-US" sz="1200" i="1" dirty="0" smtClean="0"/>
              <a:t> </a:t>
            </a:r>
            <a:r>
              <a:rPr lang="en-US" sz="1200" i="1" dirty="0" err="1"/>
              <a:t>psychologica</a:t>
            </a:r>
            <a:r>
              <a:rPr lang="en-US" sz="1200" dirty="0"/>
              <a:t> 136.3 (2011): 290-299.</a:t>
            </a:r>
          </a:p>
        </p:txBody>
      </p:sp>
      <p:sp>
        <p:nvSpPr>
          <p:cNvPr id="47" name="Rectangle 46"/>
          <p:cNvSpPr/>
          <p:nvPr/>
        </p:nvSpPr>
        <p:spPr>
          <a:xfrm>
            <a:off x="3436631" y="1366349"/>
            <a:ext cx="4921135" cy="22444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8" name="图片 44" descr="dog7"/>
          <p:cNvPicPr>
            <a:picLocks noChangeAspect="1"/>
          </p:cNvPicPr>
          <p:nvPr/>
        </p:nvPicPr>
        <p:blipFill>
          <a:blip r:embed="rId3"/>
          <a:stretch>
            <a:fillRect/>
          </a:stretch>
        </p:blipFill>
        <p:spPr>
          <a:xfrm>
            <a:off x="1379914" y="2061555"/>
            <a:ext cx="1245546" cy="1305521"/>
          </a:xfrm>
          <a:prstGeom prst="rect">
            <a:avLst/>
          </a:prstGeom>
        </p:spPr>
      </p:pic>
      <p:sp>
        <p:nvSpPr>
          <p:cNvPr id="49" name="Rounded Rectangle 48"/>
          <p:cNvSpPr/>
          <p:nvPr/>
        </p:nvSpPr>
        <p:spPr>
          <a:xfrm>
            <a:off x="4572000" y="1799704"/>
            <a:ext cx="1521229" cy="52370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Color</a:t>
            </a:r>
            <a:endParaRPr lang="en-US" dirty="0"/>
          </a:p>
        </p:txBody>
      </p:sp>
      <p:sp>
        <p:nvSpPr>
          <p:cNvPr id="50" name="Rounded Rectangle 49"/>
          <p:cNvSpPr/>
          <p:nvPr/>
        </p:nvSpPr>
        <p:spPr>
          <a:xfrm>
            <a:off x="4571999" y="2403862"/>
            <a:ext cx="1521229" cy="52370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Intensity</a:t>
            </a:r>
            <a:endParaRPr lang="en-US" dirty="0"/>
          </a:p>
        </p:txBody>
      </p:sp>
      <p:sp>
        <p:nvSpPr>
          <p:cNvPr id="51" name="Rounded Rectangle 50"/>
          <p:cNvSpPr/>
          <p:nvPr/>
        </p:nvSpPr>
        <p:spPr>
          <a:xfrm>
            <a:off x="4571998" y="3008020"/>
            <a:ext cx="1521229" cy="5237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Orientation</a:t>
            </a:r>
            <a:endParaRPr lang="en-US" dirty="0"/>
          </a:p>
        </p:txBody>
      </p:sp>
      <p:sp>
        <p:nvSpPr>
          <p:cNvPr id="52" name="Right Arrow 51"/>
          <p:cNvSpPr/>
          <p:nvPr/>
        </p:nvSpPr>
        <p:spPr>
          <a:xfrm>
            <a:off x="2696798" y="2622875"/>
            <a:ext cx="1803862" cy="18288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3" name="Right Arrow 52"/>
          <p:cNvSpPr/>
          <p:nvPr/>
        </p:nvSpPr>
        <p:spPr>
          <a:xfrm>
            <a:off x="3724102" y="3184345"/>
            <a:ext cx="776558" cy="18273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4" name="Right Arrow 53"/>
          <p:cNvSpPr/>
          <p:nvPr/>
        </p:nvSpPr>
        <p:spPr>
          <a:xfrm>
            <a:off x="3724102" y="1977823"/>
            <a:ext cx="776558" cy="18273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5" name="Rectangle 54"/>
          <p:cNvSpPr/>
          <p:nvPr/>
        </p:nvSpPr>
        <p:spPr>
          <a:xfrm>
            <a:off x="3724102" y="2019958"/>
            <a:ext cx="74814" cy="129204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6" name="Down Arrow 55"/>
          <p:cNvSpPr/>
          <p:nvPr/>
        </p:nvSpPr>
        <p:spPr>
          <a:xfrm>
            <a:off x="7340138" y="2019958"/>
            <a:ext cx="149629" cy="60291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7" name="Down Arrow 56"/>
          <p:cNvSpPr/>
          <p:nvPr/>
        </p:nvSpPr>
        <p:spPr>
          <a:xfrm flipV="1">
            <a:off x="7334596" y="2765455"/>
            <a:ext cx="155171" cy="60162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8" name="Rectangle 57"/>
          <p:cNvSpPr/>
          <p:nvPr/>
        </p:nvSpPr>
        <p:spPr>
          <a:xfrm>
            <a:off x="6164567" y="3250276"/>
            <a:ext cx="1247614" cy="1168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9" name="Rectangle 58"/>
          <p:cNvSpPr/>
          <p:nvPr/>
        </p:nvSpPr>
        <p:spPr>
          <a:xfrm>
            <a:off x="6164567" y="2014646"/>
            <a:ext cx="1247614" cy="1151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60" name="Right Arrow 59"/>
          <p:cNvSpPr/>
          <p:nvPr/>
        </p:nvSpPr>
        <p:spPr>
          <a:xfrm>
            <a:off x="6164567" y="2598573"/>
            <a:ext cx="2738364" cy="20718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61" name="TextBox 60"/>
          <p:cNvSpPr txBox="1"/>
          <p:nvPr/>
        </p:nvSpPr>
        <p:spPr>
          <a:xfrm>
            <a:off x="6359279" y="2160554"/>
            <a:ext cx="1038956" cy="307777"/>
          </a:xfrm>
          <a:prstGeom prst="rect">
            <a:avLst/>
          </a:prstGeom>
          <a:noFill/>
        </p:spPr>
        <p:txBody>
          <a:bodyPr wrap="square" rtlCol="0">
            <a:spAutoFit/>
          </a:bodyPr>
          <a:lstStyle/>
          <a:p>
            <a:r>
              <a:rPr lang="en-US" sz="1400" dirty="0" smtClean="0"/>
              <a:t>Weights</a:t>
            </a:r>
            <a:endParaRPr lang="en-US" sz="1400" dirty="0"/>
          </a:p>
        </p:txBody>
      </p:sp>
      <p:sp>
        <p:nvSpPr>
          <p:cNvPr id="62" name="TextBox 61"/>
          <p:cNvSpPr txBox="1"/>
          <p:nvPr/>
        </p:nvSpPr>
        <p:spPr>
          <a:xfrm>
            <a:off x="6359279" y="2876568"/>
            <a:ext cx="829073" cy="307777"/>
          </a:xfrm>
          <a:prstGeom prst="rect">
            <a:avLst/>
          </a:prstGeom>
          <a:noFill/>
        </p:spPr>
        <p:txBody>
          <a:bodyPr wrap="none" rtlCol="0">
            <a:spAutoFit/>
          </a:bodyPr>
          <a:lstStyle/>
          <a:p>
            <a:r>
              <a:rPr lang="en-US" sz="1400" dirty="0" smtClean="0"/>
              <a:t>Weights</a:t>
            </a:r>
            <a:endParaRPr lang="en-US" sz="1400" dirty="0"/>
          </a:p>
        </p:txBody>
      </p:sp>
      <p:sp>
        <p:nvSpPr>
          <p:cNvPr id="63" name="TextBox 62"/>
          <p:cNvSpPr txBox="1"/>
          <p:nvPr/>
        </p:nvSpPr>
        <p:spPr>
          <a:xfrm>
            <a:off x="7561106" y="2334680"/>
            <a:ext cx="1038956" cy="307777"/>
          </a:xfrm>
          <a:prstGeom prst="rect">
            <a:avLst/>
          </a:prstGeom>
          <a:noFill/>
        </p:spPr>
        <p:txBody>
          <a:bodyPr wrap="square" rtlCol="0">
            <a:spAutoFit/>
          </a:bodyPr>
          <a:lstStyle/>
          <a:p>
            <a:r>
              <a:rPr lang="en-US" sz="1400" smtClean="0"/>
              <a:t>Fusion</a:t>
            </a:r>
            <a:endParaRPr lang="en-US" sz="1400" dirty="0"/>
          </a:p>
        </p:txBody>
      </p:sp>
      <p:sp>
        <p:nvSpPr>
          <p:cNvPr id="64" name="TextBox 63"/>
          <p:cNvSpPr txBox="1"/>
          <p:nvPr/>
        </p:nvSpPr>
        <p:spPr>
          <a:xfrm>
            <a:off x="3964617" y="1372146"/>
            <a:ext cx="3865161" cy="369332"/>
          </a:xfrm>
          <a:prstGeom prst="rect">
            <a:avLst/>
          </a:prstGeom>
          <a:noFill/>
        </p:spPr>
        <p:txBody>
          <a:bodyPr wrap="none" rtlCol="0">
            <a:spAutoFit/>
          </a:bodyPr>
          <a:lstStyle/>
          <a:p>
            <a:r>
              <a:rPr lang="en-US" dirty="0" smtClean="0"/>
              <a:t>General-purpose </a:t>
            </a:r>
            <a:r>
              <a:rPr lang="en-US" smtClean="0"/>
              <a:t>Saliency algorithm</a:t>
            </a:r>
            <a:endParaRPr lang="en-US"/>
          </a:p>
        </p:txBody>
      </p:sp>
      <p:pic>
        <p:nvPicPr>
          <p:cNvPr id="66" name="图片 59" descr="dog7"/>
          <p:cNvPicPr>
            <a:picLocks noChangeAspect="1"/>
          </p:cNvPicPr>
          <p:nvPr/>
        </p:nvPicPr>
        <p:blipFill>
          <a:blip r:embed="rId4"/>
          <a:stretch>
            <a:fillRect/>
          </a:stretch>
        </p:blipFill>
        <p:spPr>
          <a:xfrm>
            <a:off x="9067800" y="2056384"/>
            <a:ext cx="1263998" cy="1310692"/>
          </a:xfrm>
          <a:prstGeom prst="rect">
            <a:avLst/>
          </a:prstGeom>
        </p:spPr>
      </p:pic>
      <p:sp>
        <p:nvSpPr>
          <p:cNvPr id="67" name="TextBox 66"/>
          <p:cNvSpPr txBox="1"/>
          <p:nvPr/>
        </p:nvSpPr>
        <p:spPr>
          <a:xfrm>
            <a:off x="2297493" y="3929859"/>
            <a:ext cx="7199408" cy="923330"/>
          </a:xfrm>
          <a:prstGeom prst="rect">
            <a:avLst/>
          </a:prstGeom>
          <a:noFill/>
        </p:spPr>
        <p:txBody>
          <a:bodyPr wrap="none" rtlCol="0">
            <a:spAutoFit/>
          </a:bodyPr>
          <a:lstStyle/>
          <a:p>
            <a:pPr algn="ctr"/>
            <a:r>
              <a:rPr lang="en-US" dirty="0" smtClean="0">
                <a:solidFill>
                  <a:srgbClr val="FF0000"/>
                </a:solidFill>
              </a:rPr>
              <a:t>Bottom-Up Saliency </a:t>
            </a:r>
            <a:r>
              <a:rPr lang="en-US" b="1" dirty="0" smtClean="0">
                <a:solidFill>
                  <a:srgbClr val="FF0000"/>
                </a:solidFill>
              </a:rPr>
              <a:t>: </a:t>
            </a:r>
            <a:r>
              <a:rPr lang="en-US" dirty="0" smtClean="0"/>
              <a:t>Innovation is in designing features and fusion</a:t>
            </a:r>
          </a:p>
          <a:p>
            <a:endParaRPr lang="en-US" dirty="0"/>
          </a:p>
          <a:p>
            <a:pPr algn="ctr"/>
            <a:r>
              <a:rPr lang="en-US" dirty="0" smtClean="0"/>
              <a:t>Top-Down Saliency  : Innovation is in designing weights</a:t>
            </a:r>
            <a:endParaRPr lang="en-US" dirty="0"/>
          </a:p>
        </p:txBody>
      </p:sp>
      <p:sp>
        <p:nvSpPr>
          <p:cNvPr id="68" name="Oval 67"/>
          <p:cNvSpPr/>
          <p:nvPr/>
        </p:nvSpPr>
        <p:spPr>
          <a:xfrm>
            <a:off x="2984269" y="5172263"/>
            <a:ext cx="2128058" cy="108896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dirty="0" smtClean="0">
                <a:solidFill>
                  <a:schemeClr val="tx1"/>
                </a:solidFill>
              </a:rPr>
              <a:t>Color, Intensity, Orientation </a:t>
            </a:r>
            <a:endParaRPr lang="en-US" sz="1400" dirty="0">
              <a:solidFill>
                <a:schemeClr val="tx1"/>
              </a:solidFill>
            </a:endParaRPr>
          </a:p>
        </p:txBody>
      </p:sp>
      <p:sp>
        <p:nvSpPr>
          <p:cNvPr id="69" name="Oval 68"/>
          <p:cNvSpPr/>
          <p:nvPr/>
        </p:nvSpPr>
        <p:spPr>
          <a:xfrm>
            <a:off x="6788374" y="5172262"/>
            <a:ext cx="2128058" cy="10889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Faces, text, object detectors [1]</a:t>
            </a:r>
            <a:endParaRPr lang="en-US" sz="1400" dirty="0"/>
          </a:p>
        </p:txBody>
      </p:sp>
      <p:cxnSp>
        <p:nvCxnSpPr>
          <p:cNvPr id="70" name="Curved Connector 69"/>
          <p:cNvCxnSpPr/>
          <p:nvPr/>
        </p:nvCxnSpPr>
        <p:spPr>
          <a:xfrm rot="16200000" flipH="1">
            <a:off x="2053768" y="4861057"/>
            <a:ext cx="1427379" cy="283995"/>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71" name="Curved Connector 70"/>
          <p:cNvCxnSpPr/>
          <p:nvPr/>
        </p:nvCxnSpPr>
        <p:spPr>
          <a:xfrm>
            <a:off x="4428931" y="4853189"/>
            <a:ext cx="2359443" cy="699713"/>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72" name="Rectangle 8"/>
          <p:cNvSpPr/>
          <p:nvPr/>
        </p:nvSpPr>
        <p:spPr>
          <a:xfrm>
            <a:off x="6164565" y="2234716"/>
            <a:ext cx="1078499" cy="2881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Rectangle 8"/>
          <p:cNvSpPr/>
          <p:nvPr/>
        </p:nvSpPr>
        <p:spPr>
          <a:xfrm>
            <a:off x="3060823" y="4433655"/>
            <a:ext cx="7956515" cy="633644"/>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4" name="Rectangle 8"/>
          <p:cNvSpPr/>
          <p:nvPr/>
        </p:nvSpPr>
        <p:spPr>
          <a:xfrm>
            <a:off x="6210332" y="2877443"/>
            <a:ext cx="1078499" cy="288129"/>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Rectangle 8"/>
          <p:cNvSpPr/>
          <p:nvPr/>
        </p:nvSpPr>
        <p:spPr>
          <a:xfrm>
            <a:off x="5187140" y="5050755"/>
            <a:ext cx="3990111" cy="1334968"/>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6" name="Picture 75"/>
          <p:cNvPicPr>
            <a:picLocks noChangeAspect="1"/>
          </p:cNvPicPr>
          <p:nvPr/>
        </p:nvPicPr>
        <p:blipFill>
          <a:blip r:embed="rId5">
            <a:extLst>
              <a:ext uri="{BEBA8EAE-BF5A-486C-A8C5-ECC9F3942E4B}">
                <a14:imgProps xmlns:a14="http://schemas.microsoft.com/office/drawing/2010/main">
                  <a14:imgLayer r:embed="rId6">
                    <a14:imgEffect>
                      <a14:backgroundRemoval t="463" b="95370" l="855" r="100000">
                        <a14:foregroundMark x1="14103" y1="61574" x2="14103" y2="61574"/>
                      </a14:backgroundRemoval>
                    </a14:imgEffect>
                  </a14:imgLayer>
                </a14:imgProps>
              </a:ext>
              <a:ext uri="{28A0092B-C50C-407E-A947-70E740481C1C}">
                <a14:useLocalDpi xmlns:a14="http://schemas.microsoft.com/office/drawing/2010/main" val="0"/>
              </a:ext>
            </a:extLst>
          </a:blip>
          <a:stretch>
            <a:fillRect/>
          </a:stretch>
        </p:blipFill>
        <p:spPr>
          <a:xfrm rot="4233476">
            <a:off x="7398370" y="4199815"/>
            <a:ext cx="1516223" cy="1399590"/>
          </a:xfrm>
          <a:prstGeom prst="rect">
            <a:avLst/>
          </a:prstGeom>
        </p:spPr>
      </p:pic>
      <p:sp>
        <p:nvSpPr>
          <p:cNvPr id="3" name="TextBox 2"/>
          <p:cNvSpPr txBox="1"/>
          <p:nvPr/>
        </p:nvSpPr>
        <p:spPr>
          <a:xfrm>
            <a:off x="9277384" y="4391524"/>
            <a:ext cx="1870364" cy="1477328"/>
          </a:xfrm>
          <a:prstGeom prst="rect">
            <a:avLst/>
          </a:prstGeom>
          <a:noFill/>
        </p:spPr>
        <p:txBody>
          <a:bodyPr wrap="square" rtlCol="0">
            <a:spAutoFit/>
          </a:bodyPr>
          <a:lstStyle/>
          <a:p>
            <a:r>
              <a:rPr lang="en-US" b="1" dirty="0" smtClean="0">
                <a:solidFill>
                  <a:srgbClr val="FF0000"/>
                </a:solidFill>
              </a:rPr>
              <a:t>Features that are new and unexpected in a scene are salient [1]</a:t>
            </a:r>
            <a:endParaRPr lang="en-US" b="1" dirty="0">
              <a:solidFill>
                <a:srgbClr val="FF0000"/>
              </a:solidFill>
            </a:endParaRPr>
          </a:p>
        </p:txBody>
      </p:sp>
      <p:sp>
        <p:nvSpPr>
          <p:cNvPr id="44" name="TextBox 43"/>
          <p:cNvSpPr txBox="1"/>
          <p:nvPr/>
        </p:nvSpPr>
        <p:spPr>
          <a:xfrm>
            <a:off x="3138895" y="4467777"/>
            <a:ext cx="435087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smtClean="0">
                <a:solidFill>
                  <a:srgbClr val="00B050"/>
                </a:solidFill>
              </a:rPr>
              <a:t>Color, intensity, and orientation : allow expectancy-mismatch to be measured</a:t>
            </a:r>
            <a:endParaRPr lang="en-US" sz="1400" b="1" dirty="0">
              <a:solidFill>
                <a:srgbClr val="00B050"/>
              </a:solidFill>
            </a:endParaRPr>
          </a:p>
        </p:txBody>
      </p:sp>
    </p:spTree>
    <p:extLst>
      <p:ext uri="{BB962C8B-B14F-4D97-AF65-F5344CB8AC3E}">
        <p14:creationId xmlns:p14="http://schemas.microsoft.com/office/powerpoint/2010/main" val="5831407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7</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Saliency</a:t>
            </a:r>
            <a:br>
              <a:rPr lang="en-US" dirty="0" smtClean="0">
                <a:latin typeface="+mj-lt"/>
                <a:cs typeface="+mj-lt"/>
              </a:rPr>
            </a:br>
            <a:r>
              <a:rPr lang="en-US" sz="2700" dirty="0" smtClean="0">
                <a:latin typeface="+mj-lt"/>
                <a:cs typeface="+mj-lt"/>
              </a:rPr>
              <a:t>Our Method</a:t>
            </a:r>
            <a:endParaRPr lang="en-US" sz="2700" dirty="0">
              <a:latin typeface="+mj-lt"/>
              <a:cs typeface="+mj-lt"/>
            </a:endParaRPr>
          </a:p>
        </p:txBody>
      </p:sp>
      <p:sp>
        <p:nvSpPr>
          <p:cNvPr id="43" name="TextBox 42"/>
          <p:cNvSpPr txBox="1"/>
          <p:nvPr/>
        </p:nvSpPr>
        <p:spPr>
          <a:xfrm>
            <a:off x="1337806" y="6385723"/>
            <a:ext cx="8861272" cy="461665"/>
          </a:xfrm>
          <a:prstGeom prst="rect">
            <a:avLst/>
          </a:prstGeom>
          <a:noFill/>
        </p:spPr>
        <p:txBody>
          <a:bodyPr wrap="none" rtlCol="0">
            <a:spAutoFit/>
          </a:bodyPr>
          <a:lstStyle/>
          <a:p>
            <a:r>
              <a:rPr lang="en-US" sz="1200" dirty="0" smtClean="0"/>
              <a:t>[1] </a:t>
            </a:r>
            <a:r>
              <a:rPr lang="en-US" sz="1200" dirty="0"/>
              <a:t>Becker, Stefanie I., and Gernot </a:t>
            </a:r>
            <a:r>
              <a:rPr lang="en-US" sz="1200" dirty="0" err="1"/>
              <a:t>Horstmann</a:t>
            </a:r>
            <a:r>
              <a:rPr lang="en-US" sz="1200" dirty="0"/>
              <a:t>. "Novelty and saliency in attentional capture by unannounced motion singletons." </a:t>
            </a:r>
            <a:endParaRPr lang="en-US" sz="1200" dirty="0" smtClean="0"/>
          </a:p>
          <a:p>
            <a:r>
              <a:rPr lang="en-US" sz="1200" i="1" dirty="0" err="1" smtClean="0"/>
              <a:t>Acta</a:t>
            </a:r>
            <a:r>
              <a:rPr lang="en-US" sz="1200" i="1" dirty="0" smtClean="0"/>
              <a:t> </a:t>
            </a:r>
            <a:r>
              <a:rPr lang="en-US" sz="1200" i="1" dirty="0" err="1"/>
              <a:t>psychologica</a:t>
            </a:r>
            <a:r>
              <a:rPr lang="en-US" sz="1200" dirty="0"/>
              <a:t> 136.3 (2011): 290-299.</a:t>
            </a:r>
          </a:p>
        </p:txBody>
      </p:sp>
      <p:sp>
        <p:nvSpPr>
          <p:cNvPr id="47" name="Rectangle 46"/>
          <p:cNvSpPr/>
          <p:nvPr/>
        </p:nvSpPr>
        <p:spPr>
          <a:xfrm>
            <a:off x="3436631" y="1366349"/>
            <a:ext cx="4921135" cy="22444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8" name="图片 44" descr="dog7"/>
          <p:cNvPicPr>
            <a:picLocks noChangeAspect="1"/>
          </p:cNvPicPr>
          <p:nvPr/>
        </p:nvPicPr>
        <p:blipFill>
          <a:blip r:embed="rId3"/>
          <a:stretch>
            <a:fillRect/>
          </a:stretch>
        </p:blipFill>
        <p:spPr>
          <a:xfrm>
            <a:off x="1379914" y="2061555"/>
            <a:ext cx="1245546" cy="1305521"/>
          </a:xfrm>
          <a:prstGeom prst="rect">
            <a:avLst/>
          </a:prstGeom>
        </p:spPr>
      </p:pic>
      <p:sp>
        <p:nvSpPr>
          <p:cNvPr id="49" name="Rounded Rectangle 48"/>
          <p:cNvSpPr/>
          <p:nvPr/>
        </p:nvSpPr>
        <p:spPr>
          <a:xfrm>
            <a:off x="4572000" y="1799704"/>
            <a:ext cx="1521229" cy="52370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Color</a:t>
            </a:r>
            <a:endParaRPr lang="en-US" dirty="0"/>
          </a:p>
        </p:txBody>
      </p:sp>
      <p:sp>
        <p:nvSpPr>
          <p:cNvPr id="50" name="Rounded Rectangle 49"/>
          <p:cNvSpPr/>
          <p:nvPr/>
        </p:nvSpPr>
        <p:spPr>
          <a:xfrm>
            <a:off x="4571999" y="2403862"/>
            <a:ext cx="1521229" cy="52370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Intensity</a:t>
            </a:r>
            <a:endParaRPr lang="en-US" dirty="0"/>
          </a:p>
        </p:txBody>
      </p:sp>
      <p:sp>
        <p:nvSpPr>
          <p:cNvPr id="51" name="Rounded Rectangle 50"/>
          <p:cNvSpPr/>
          <p:nvPr/>
        </p:nvSpPr>
        <p:spPr>
          <a:xfrm>
            <a:off x="4571998" y="3008020"/>
            <a:ext cx="1521229" cy="5237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Orientation</a:t>
            </a:r>
            <a:endParaRPr lang="en-US" dirty="0"/>
          </a:p>
        </p:txBody>
      </p:sp>
      <p:sp>
        <p:nvSpPr>
          <p:cNvPr id="52" name="Right Arrow 51"/>
          <p:cNvSpPr/>
          <p:nvPr/>
        </p:nvSpPr>
        <p:spPr>
          <a:xfrm>
            <a:off x="2696798" y="2622875"/>
            <a:ext cx="1803862" cy="18288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3" name="Right Arrow 52"/>
          <p:cNvSpPr/>
          <p:nvPr/>
        </p:nvSpPr>
        <p:spPr>
          <a:xfrm>
            <a:off x="3724102" y="3184345"/>
            <a:ext cx="776558" cy="18273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4" name="Right Arrow 53"/>
          <p:cNvSpPr/>
          <p:nvPr/>
        </p:nvSpPr>
        <p:spPr>
          <a:xfrm>
            <a:off x="3724102" y="1977823"/>
            <a:ext cx="776558" cy="18273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5" name="Rectangle 54"/>
          <p:cNvSpPr/>
          <p:nvPr/>
        </p:nvSpPr>
        <p:spPr>
          <a:xfrm>
            <a:off x="3724102" y="2019958"/>
            <a:ext cx="74814" cy="129204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6" name="Down Arrow 55"/>
          <p:cNvSpPr/>
          <p:nvPr/>
        </p:nvSpPr>
        <p:spPr>
          <a:xfrm>
            <a:off x="7340138" y="2019958"/>
            <a:ext cx="149629" cy="60291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7" name="Down Arrow 56"/>
          <p:cNvSpPr/>
          <p:nvPr/>
        </p:nvSpPr>
        <p:spPr>
          <a:xfrm flipV="1">
            <a:off x="7334596" y="2765455"/>
            <a:ext cx="155171" cy="60162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8" name="Rectangle 57"/>
          <p:cNvSpPr/>
          <p:nvPr/>
        </p:nvSpPr>
        <p:spPr>
          <a:xfrm>
            <a:off x="6164567" y="3250276"/>
            <a:ext cx="1247614" cy="1168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9" name="Rectangle 58"/>
          <p:cNvSpPr/>
          <p:nvPr/>
        </p:nvSpPr>
        <p:spPr>
          <a:xfrm>
            <a:off x="6164567" y="2014646"/>
            <a:ext cx="1247614" cy="1151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60" name="Right Arrow 59"/>
          <p:cNvSpPr/>
          <p:nvPr/>
        </p:nvSpPr>
        <p:spPr>
          <a:xfrm>
            <a:off x="6164567" y="2598573"/>
            <a:ext cx="2738364" cy="207181"/>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61" name="TextBox 60"/>
          <p:cNvSpPr txBox="1"/>
          <p:nvPr/>
        </p:nvSpPr>
        <p:spPr>
          <a:xfrm>
            <a:off x="6359279" y="2160554"/>
            <a:ext cx="1038956" cy="307777"/>
          </a:xfrm>
          <a:prstGeom prst="rect">
            <a:avLst/>
          </a:prstGeom>
          <a:noFill/>
        </p:spPr>
        <p:txBody>
          <a:bodyPr wrap="square" rtlCol="0">
            <a:spAutoFit/>
          </a:bodyPr>
          <a:lstStyle/>
          <a:p>
            <a:r>
              <a:rPr lang="en-US" sz="1400" dirty="0" smtClean="0"/>
              <a:t>Weights</a:t>
            </a:r>
            <a:endParaRPr lang="en-US" sz="1400" dirty="0"/>
          </a:p>
        </p:txBody>
      </p:sp>
      <p:sp>
        <p:nvSpPr>
          <p:cNvPr id="62" name="TextBox 61"/>
          <p:cNvSpPr txBox="1"/>
          <p:nvPr/>
        </p:nvSpPr>
        <p:spPr>
          <a:xfrm>
            <a:off x="6359279" y="2876568"/>
            <a:ext cx="829073" cy="307777"/>
          </a:xfrm>
          <a:prstGeom prst="rect">
            <a:avLst/>
          </a:prstGeom>
          <a:noFill/>
        </p:spPr>
        <p:txBody>
          <a:bodyPr wrap="none" rtlCol="0">
            <a:spAutoFit/>
          </a:bodyPr>
          <a:lstStyle/>
          <a:p>
            <a:r>
              <a:rPr lang="en-US" sz="1400" dirty="0" smtClean="0"/>
              <a:t>Weights</a:t>
            </a:r>
            <a:endParaRPr lang="en-US" sz="1400" dirty="0"/>
          </a:p>
        </p:txBody>
      </p:sp>
      <p:sp>
        <p:nvSpPr>
          <p:cNvPr id="63" name="TextBox 62"/>
          <p:cNvSpPr txBox="1"/>
          <p:nvPr/>
        </p:nvSpPr>
        <p:spPr>
          <a:xfrm>
            <a:off x="7561106" y="2334680"/>
            <a:ext cx="1038956" cy="307777"/>
          </a:xfrm>
          <a:prstGeom prst="rect">
            <a:avLst/>
          </a:prstGeom>
          <a:noFill/>
        </p:spPr>
        <p:txBody>
          <a:bodyPr wrap="square" rtlCol="0">
            <a:spAutoFit/>
          </a:bodyPr>
          <a:lstStyle/>
          <a:p>
            <a:r>
              <a:rPr lang="en-US" sz="1400" smtClean="0"/>
              <a:t>Fusion</a:t>
            </a:r>
            <a:endParaRPr lang="en-US" sz="1400" dirty="0"/>
          </a:p>
        </p:txBody>
      </p:sp>
      <p:sp>
        <p:nvSpPr>
          <p:cNvPr id="64" name="TextBox 63"/>
          <p:cNvSpPr txBox="1"/>
          <p:nvPr/>
        </p:nvSpPr>
        <p:spPr>
          <a:xfrm>
            <a:off x="3964617" y="1372146"/>
            <a:ext cx="3865161" cy="369332"/>
          </a:xfrm>
          <a:prstGeom prst="rect">
            <a:avLst/>
          </a:prstGeom>
          <a:noFill/>
        </p:spPr>
        <p:txBody>
          <a:bodyPr wrap="none" rtlCol="0">
            <a:spAutoFit/>
          </a:bodyPr>
          <a:lstStyle/>
          <a:p>
            <a:r>
              <a:rPr lang="en-US" dirty="0" smtClean="0"/>
              <a:t>General-purpose </a:t>
            </a:r>
            <a:r>
              <a:rPr lang="en-US" smtClean="0"/>
              <a:t>Saliency algorithm</a:t>
            </a:r>
            <a:endParaRPr lang="en-US"/>
          </a:p>
        </p:txBody>
      </p:sp>
      <p:pic>
        <p:nvPicPr>
          <p:cNvPr id="66" name="图片 59" descr="dog7"/>
          <p:cNvPicPr>
            <a:picLocks noChangeAspect="1"/>
          </p:cNvPicPr>
          <p:nvPr/>
        </p:nvPicPr>
        <p:blipFill>
          <a:blip r:embed="rId4"/>
          <a:stretch>
            <a:fillRect/>
          </a:stretch>
        </p:blipFill>
        <p:spPr>
          <a:xfrm>
            <a:off x="9067800" y="2056384"/>
            <a:ext cx="1263998" cy="1310692"/>
          </a:xfrm>
          <a:prstGeom prst="rect">
            <a:avLst/>
          </a:prstGeom>
        </p:spPr>
      </p:pic>
      <p:sp>
        <p:nvSpPr>
          <p:cNvPr id="67" name="TextBox 66"/>
          <p:cNvSpPr txBox="1"/>
          <p:nvPr/>
        </p:nvSpPr>
        <p:spPr>
          <a:xfrm>
            <a:off x="2297493" y="3929859"/>
            <a:ext cx="7199408" cy="923330"/>
          </a:xfrm>
          <a:prstGeom prst="rect">
            <a:avLst/>
          </a:prstGeom>
          <a:noFill/>
        </p:spPr>
        <p:txBody>
          <a:bodyPr wrap="none" rtlCol="0">
            <a:spAutoFit/>
          </a:bodyPr>
          <a:lstStyle/>
          <a:p>
            <a:pPr algn="ctr"/>
            <a:r>
              <a:rPr lang="en-US" dirty="0" smtClean="0">
                <a:solidFill>
                  <a:srgbClr val="FF0000"/>
                </a:solidFill>
              </a:rPr>
              <a:t>Bottom-Up Saliency </a:t>
            </a:r>
            <a:r>
              <a:rPr lang="en-US" b="1" dirty="0" smtClean="0">
                <a:solidFill>
                  <a:srgbClr val="FF0000"/>
                </a:solidFill>
              </a:rPr>
              <a:t>: </a:t>
            </a:r>
            <a:r>
              <a:rPr lang="en-US" dirty="0" smtClean="0"/>
              <a:t>Innovation is in designing features and fusion</a:t>
            </a:r>
          </a:p>
          <a:p>
            <a:endParaRPr lang="en-US" dirty="0"/>
          </a:p>
          <a:p>
            <a:pPr algn="ctr"/>
            <a:r>
              <a:rPr lang="en-US" dirty="0" smtClean="0"/>
              <a:t>Top-Down Saliency  : Innovation is in designing weights</a:t>
            </a:r>
            <a:endParaRPr lang="en-US" dirty="0"/>
          </a:p>
        </p:txBody>
      </p:sp>
      <p:sp>
        <p:nvSpPr>
          <p:cNvPr id="68" name="Oval 67"/>
          <p:cNvSpPr/>
          <p:nvPr/>
        </p:nvSpPr>
        <p:spPr>
          <a:xfrm>
            <a:off x="2984269" y="5172263"/>
            <a:ext cx="2128058" cy="108896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dirty="0" smtClean="0">
                <a:solidFill>
                  <a:schemeClr val="tx1"/>
                </a:solidFill>
              </a:rPr>
              <a:t>Color, Intensity, Orientation</a:t>
            </a:r>
            <a:endParaRPr lang="en-US" sz="1400" dirty="0">
              <a:solidFill>
                <a:schemeClr val="tx1"/>
              </a:solidFill>
            </a:endParaRPr>
          </a:p>
        </p:txBody>
      </p:sp>
      <p:sp>
        <p:nvSpPr>
          <p:cNvPr id="69" name="Oval 68"/>
          <p:cNvSpPr/>
          <p:nvPr/>
        </p:nvSpPr>
        <p:spPr>
          <a:xfrm>
            <a:off x="6788374" y="5172262"/>
            <a:ext cx="2128058" cy="10889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Faces, text, object detectors [1]</a:t>
            </a:r>
            <a:endParaRPr lang="en-US" sz="1400" dirty="0"/>
          </a:p>
        </p:txBody>
      </p:sp>
      <p:cxnSp>
        <p:nvCxnSpPr>
          <p:cNvPr id="70" name="Curved Connector 69"/>
          <p:cNvCxnSpPr/>
          <p:nvPr/>
        </p:nvCxnSpPr>
        <p:spPr>
          <a:xfrm rot="16200000" flipH="1">
            <a:off x="2053768" y="4861057"/>
            <a:ext cx="1427379" cy="283995"/>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71" name="Curved Connector 70"/>
          <p:cNvCxnSpPr/>
          <p:nvPr/>
        </p:nvCxnSpPr>
        <p:spPr>
          <a:xfrm>
            <a:off x="4428931" y="4853189"/>
            <a:ext cx="2359443" cy="699713"/>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72" name="Rectangle 8"/>
          <p:cNvSpPr/>
          <p:nvPr/>
        </p:nvSpPr>
        <p:spPr>
          <a:xfrm>
            <a:off x="1080655" y="1187138"/>
            <a:ext cx="9592887" cy="2519086"/>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Rectangle 8"/>
          <p:cNvSpPr/>
          <p:nvPr/>
        </p:nvSpPr>
        <p:spPr>
          <a:xfrm>
            <a:off x="3060823" y="4433655"/>
            <a:ext cx="7956515" cy="633644"/>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5" name="Rectangle 8"/>
          <p:cNvSpPr/>
          <p:nvPr/>
        </p:nvSpPr>
        <p:spPr>
          <a:xfrm>
            <a:off x="5187140" y="5050755"/>
            <a:ext cx="3990111" cy="1334968"/>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6" name="Picture 75"/>
          <p:cNvPicPr>
            <a:picLocks noChangeAspect="1"/>
          </p:cNvPicPr>
          <p:nvPr/>
        </p:nvPicPr>
        <p:blipFill>
          <a:blip r:embed="rId5">
            <a:extLst>
              <a:ext uri="{BEBA8EAE-BF5A-486C-A8C5-ECC9F3942E4B}">
                <a14:imgProps xmlns:a14="http://schemas.microsoft.com/office/drawing/2010/main">
                  <a14:imgLayer r:embed="rId6">
                    <a14:imgEffect>
                      <a14:backgroundRemoval t="463" b="95370" l="855" r="100000">
                        <a14:foregroundMark x1="14103" y1="61574" x2="14103" y2="61574"/>
                      </a14:backgroundRemoval>
                    </a14:imgEffect>
                  </a14:imgLayer>
                </a14:imgProps>
              </a:ext>
              <a:ext uri="{28A0092B-C50C-407E-A947-70E740481C1C}">
                <a14:useLocalDpi xmlns:a14="http://schemas.microsoft.com/office/drawing/2010/main" val="0"/>
              </a:ext>
            </a:extLst>
          </a:blip>
          <a:stretch>
            <a:fillRect/>
          </a:stretch>
        </p:blipFill>
        <p:spPr>
          <a:xfrm rot="4233476">
            <a:off x="7398370" y="4199815"/>
            <a:ext cx="1516223" cy="1399590"/>
          </a:xfrm>
          <a:prstGeom prst="rect">
            <a:avLst/>
          </a:prstGeom>
        </p:spPr>
      </p:pic>
      <p:sp>
        <p:nvSpPr>
          <p:cNvPr id="3" name="TextBox 2"/>
          <p:cNvSpPr txBox="1"/>
          <p:nvPr/>
        </p:nvSpPr>
        <p:spPr>
          <a:xfrm>
            <a:off x="9277384" y="4391524"/>
            <a:ext cx="1870364" cy="1477328"/>
          </a:xfrm>
          <a:prstGeom prst="rect">
            <a:avLst/>
          </a:prstGeom>
          <a:noFill/>
        </p:spPr>
        <p:txBody>
          <a:bodyPr wrap="square" rtlCol="0">
            <a:spAutoFit/>
          </a:bodyPr>
          <a:lstStyle/>
          <a:p>
            <a:r>
              <a:rPr lang="en-US" b="1" dirty="0" smtClean="0">
                <a:solidFill>
                  <a:srgbClr val="FF0000"/>
                </a:solidFill>
              </a:rPr>
              <a:t>Features that are new and unexpected in a scene are salient [1]</a:t>
            </a:r>
            <a:endParaRPr lang="en-US" b="1" dirty="0">
              <a:solidFill>
                <a:srgbClr val="FF0000"/>
              </a:solidFill>
            </a:endParaRPr>
          </a:p>
        </p:txBody>
      </p:sp>
      <p:sp>
        <p:nvSpPr>
          <p:cNvPr id="44" name="TextBox 43"/>
          <p:cNvSpPr txBox="1"/>
          <p:nvPr/>
        </p:nvSpPr>
        <p:spPr>
          <a:xfrm>
            <a:off x="3138895" y="4467777"/>
            <a:ext cx="435087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smtClean="0">
                <a:solidFill>
                  <a:srgbClr val="00B050"/>
                </a:solidFill>
              </a:rPr>
              <a:t>Color, intensity, and orientation : allow expectancy-mismatch to be measured</a:t>
            </a:r>
            <a:endParaRPr lang="en-US" sz="1400" b="1" dirty="0">
              <a:solidFill>
                <a:srgbClr val="00B050"/>
              </a:solidFill>
            </a:endParaRPr>
          </a:p>
        </p:txBody>
      </p:sp>
      <p:sp>
        <p:nvSpPr>
          <p:cNvPr id="36" name="TextBox 35"/>
          <p:cNvSpPr txBox="1"/>
          <p:nvPr/>
        </p:nvSpPr>
        <p:spPr>
          <a:xfrm>
            <a:off x="1953491" y="1403259"/>
            <a:ext cx="7481454"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0070C0"/>
                </a:solidFill>
              </a:rPr>
              <a:t>We introduce Expectancy </a:t>
            </a:r>
            <a:r>
              <a:rPr lang="en-US" sz="2400" b="1" dirty="0" smtClean="0">
                <a:solidFill>
                  <a:srgbClr val="0070C0"/>
                </a:solidFill>
              </a:rPr>
              <a:t>– Mismatch for semantic information </a:t>
            </a:r>
            <a:r>
              <a:rPr lang="en-US" sz="2400" b="1" dirty="0" smtClean="0">
                <a:solidFill>
                  <a:srgbClr val="0070C0"/>
                </a:solidFill>
              </a:rPr>
              <a:t>in a Top-Down setting</a:t>
            </a:r>
            <a:endParaRPr lang="en-US" sz="2400" b="1" dirty="0">
              <a:solidFill>
                <a:srgbClr val="0070C0"/>
              </a:solidFill>
            </a:endParaRPr>
          </a:p>
        </p:txBody>
      </p:sp>
    </p:spTree>
    <p:extLst>
      <p:ext uri="{BB962C8B-B14F-4D97-AF65-F5344CB8AC3E}">
        <p14:creationId xmlns:p14="http://schemas.microsoft.com/office/powerpoint/2010/main" val="1273296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8</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Top-Down Expectancy-Mismatch</a:t>
            </a:r>
            <a:br>
              <a:rPr lang="en-US" dirty="0" smtClean="0">
                <a:latin typeface="+mj-lt"/>
                <a:cs typeface="+mj-lt"/>
              </a:rPr>
            </a:br>
            <a:r>
              <a:rPr lang="en-US" sz="2700" dirty="0" smtClean="0">
                <a:latin typeface="+mj-lt"/>
                <a:cs typeface="+mj-lt"/>
              </a:rPr>
              <a:t>Motivation</a:t>
            </a:r>
            <a:endParaRPr lang="en-US" sz="2700" dirty="0">
              <a:latin typeface="+mj-lt"/>
              <a:cs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378" y="1528654"/>
            <a:ext cx="7403440" cy="4175846"/>
          </a:xfrm>
          <a:prstGeom prst="rect">
            <a:avLst/>
          </a:prstGeom>
        </p:spPr>
      </p:pic>
      <p:sp>
        <p:nvSpPr>
          <p:cNvPr id="42" name="TextBox 41"/>
          <p:cNvSpPr txBox="1"/>
          <p:nvPr/>
        </p:nvSpPr>
        <p:spPr>
          <a:xfrm>
            <a:off x="2136371" y="1069093"/>
            <a:ext cx="748145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70C0"/>
                </a:solidFill>
              </a:rPr>
              <a:t>What does Top-Down Expectancy-Mismatch </a:t>
            </a:r>
            <a:r>
              <a:rPr lang="en-US" b="1" dirty="0">
                <a:solidFill>
                  <a:srgbClr val="0070C0"/>
                </a:solidFill>
              </a:rPr>
              <a:t>g</a:t>
            </a:r>
            <a:r>
              <a:rPr lang="en-US" b="1" dirty="0" smtClean="0">
                <a:solidFill>
                  <a:srgbClr val="0070C0"/>
                </a:solidFill>
              </a:rPr>
              <a:t>ive us?</a:t>
            </a:r>
            <a:endParaRPr lang="en-US" b="1" dirty="0">
              <a:solidFill>
                <a:srgbClr val="0070C0"/>
              </a:solidFill>
            </a:endParaRPr>
          </a:p>
        </p:txBody>
      </p:sp>
    </p:spTree>
    <p:extLst>
      <p:ext uri="{BB962C8B-B14F-4D97-AF65-F5344CB8AC3E}">
        <p14:creationId xmlns:p14="http://schemas.microsoft.com/office/powerpoint/2010/main" val="335083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067800" y="5794730"/>
            <a:ext cx="2743200" cy="365125"/>
          </a:xfrm>
        </p:spPr>
        <p:txBody>
          <a:bodyPr/>
          <a:lstStyle/>
          <a:p>
            <a:fld id="{AE678206-0642-9F48-9727-6B519CB285FA}" type="slidenum">
              <a:rPr lang="en-US" smtClean="0"/>
              <a:t>9</a:t>
            </a:fld>
            <a:endParaRPr lang="en-US"/>
          </a:p>
        </p:txBody>
      </p:sp>
      <p:sp>
        <p:nvSpPr>
          <p:cNvPr id="8" name="Title 1"/>
          <p:cNvSpPr>
            <a:spLocks noGrp="1"/>
          </p:cNvSpPr>
          <p:nvPr>
            <p:ph type="title"/>
          </p:nvPr>
        </p:nvSpPr>
        <p:spPr>
          <a:xfrm>
            <a:off x="381000" y="1661"/>
            <a:ext cx="8095863" cy="1014761"/>
          </a:xfrm>
        </p:spPr>
        <p:txBody>
          <a:bodyPr>
            <a:normAutofit/>
          </a:bodyPr>
          <a:lstStyle/>
          <a:p>
            <a:r>
              <a:rPr lang="en-US" dirty="0" smtClean="0">
                <a:latin typeface="+mj-lt"/>
                <a:cs typeface="+mj-lt"/>
              </a:rPr>
              <a:t>Top-Down Expectancy-Mismatch</a:t>
            </a:r>
            <a:br>
              <a:rPr lang="en-US" dirty="0" smtClean="0">
                <a:latin typeface="+mj-lt"/>
                <a:cs typeface="+mj-lt"/>
              </a:rPr>
            </a:br>
            <a:r>
              <a:rPr lang="en-US" sz="2700" dirty="0" smtClean="0">
                <a:latin typeface="+mj-lt"/>
                <a:cs typeface="+mj-lt"/>
              </a:rPr>
              <a:t>Motivation</a:t>
            </a:r>
            <a:endParaRPr lang="en-US" sz="2700" dirty="0">
              <a:latin typeface="+mj-lt"/>
              <a:cs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378" y="1528654"/>
            <a:ext cx="7403440" cy="4175846"/>
          </a:xfrm>
          <a:prstGeom prst="rect">
            <a:avLst/>
          </a:prstGeom>
        </p:spPr>
      </p:pic>
      <p:sp>
        <p:nvSpPr>
          <p:cNvPr id="42" name="TextBox 41"/>
          <p:cNvSpPr txBox="1"/>
          <p:nvPr/>
        </p:nvSpPr>
        <p:spPr>
          <a:xfrm>
            <a:off x="2136371" y="1069093"/>
            <a:ext cx="748145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70C0"/>
                </a:solidFill>
              </a:rPr>
              <a:t>What does Top-Down Expectancy-Mismatch give us?</a:t>
            </a:r>
            <a:endParaRPr lang="en-US" b="1" dirty="0">
              <a:solidFill>
                <a:srgbClr val="0070C0"/>
              </a:solidFill>
            </a:endParaRPr>
          </a:p>
        </p:txBody>
      </p:sp>
      <p:sp>
        <p:nvSpPr>
          <p:cNvPr id="6" name="Rectangle 8"/>
          <p:cNvSpPr/>
          <p:nvPr/>
        </p:nvSpPr>
        <p:spPr>
          <a:xfrm>
            <a:off x="1828800" y="1491096"/>
            <a:ext cx="8021782" cy="4236373"/>
          </a:xfrm>
          <a:prstGeom prst="rect">
            <a:avLst/>
          </a:prstGeom>
          <a:solidFill>
            <a:schemeClr val="lt1">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extBox 6"/>
          <p:cNvSpPr txBox="1"/>
          <p:nvPr/>
        </p:nvSpPr>
        <p:spPr>
          <a:xfrm>
            <a:off x="1856286" y="5794730"/>
            <a:ext cx="8041624" cy="923330"/>
          </a:xfrm>
          <a:prstGeom prst="rect">
            <a:avLst/>
          </a:prstGeom>
          <a:noFill/>
        </p:spPr>
        <p:txBody>
          <a:bodyPr wrap="none" rtlCol="0">
            <a:spAutoFit/>
          </a:bodyPr>
          <a:lstStyle/>
          <a:p>
            <a:pPr algn="ctr"/>
            <a:r>
              <a:rPr lang="en-US" dirty="0" smtClean="0"/>
              <a:t>Concurrent submission at ICIP : Contrastive explanations in Neural Networks</a:t>
            </a:r>
          </a:p>
          <a:p>
            <a:pPr algn="ctr"/>
            <a:r>
              <a:rPr lang="en-US" dirty="0" smtClean="0"/>
              <a:t>Paper : </a:t>
            </a:r>
            <a:r>
              <a:rPr lang="de-DE" dirty="0">
                <a:hlinkClick r:id="rId4"/>
              </a:rPr>
              <a:t>https://</a:t>
            </a:r>
            <a:r>
              <a:rPr lang="de-DE" dirty="0" err="1">
                <a:hlinkClick r:id="rId4"/>
              </a:rPr>
              <a:t>arxiv.org</a:t>
            </a:r>
            <a:r>
              <a:rPr lang="de-DE" dirty="0">
                <a:hlinkClick r:id="rId4"/>
              </a:rPr>
              <a:t>/</a:t>
            </a:r>
            <a:r>
              <a:rPr lang="de-DE" dirty="0" err="1">
                <a:hlinkClick r:id="rId4"/>
              </a:rPr>
              <a:t>abs</a:t>
            </a:r>
            <a:r>
              <a:rPr lang="de-DE" dirty="0">
                <a:hlinkClick r:id="rId4"/>
              </a:rPr>
              <a:t>/2008.00178</a:t>
            </a:r>
            <a:endParaRPr lang="en-US" dirty="0" smtClean="0"/>
          </a:p>
          <a:p>
            <a:pPr algn="ctr"/>
            <a:r>
              <a:rPr lang="en-US" dirty="0" smtClean="0"/>
              <a:t>Codes : </a:t>
            </a:r>
            <a:r>
              <a:rPr lang="en-US" u="sng" dirty="0">
                <a:solidFill>
                  <a:srgbClr val="0070C0"/>
                </a:solidFill>
                <a:hlinkClick r:id="rId5"/>
              </a:rPr>
              <a:t>https://github.com/olivesgatech/Contrastive-Explanations</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6626" y="2436399"/>
            <a:ext cx="1546412" cy="1546412"/>
          </a:xfrm>
          <a:prstGeom prst="rect">
            <a:avLst/>
          </a:prstGeom>
        </p:spPr>
      </p:pic>
      <p:sp>
        <p:nvSpPr>
          <p:cNvPr id="10" name="TextBox 9"/>
          <p:cNvSpPr txBox="1"/>
          <p:nvPr/>
        </p:nvSpPr>
        <p:spPr>
          <a:xfrm>
            <a:off x="9862785" y="2208071"/>
            <a:ext cx="2074094" cy="338554"/>
          </a:xfrm>
          <a:prstGeom prst="rect">
            <a:avLst/>
          </a:prstGeom>
          <a:noFill/>
        </p:spPr>
        <p:txBody>
          <a:bodyPr wrap="none" rtlCol="0">
            <a:spAutoFit/>
          </a:bodyPr>
          <a:lstStyle/>
          <a:p>
            <a:r>
              <a:rPr lang="en-US" sz="1600" dirty="0" smtClean="0"/>
              <a:t>ICIP Program details</a:t>
            </a:r>
            <a:endParaRPr lang="en-US" sz="1600" dirty="0"/>
          </a:p>
        </p:txBody>
      </p:sp>
      <p:sp>
        <p:nvSpPr>
          <p:cNvPr id="11" name="TextBox 10"/>
          <p:cNvSpPr txBox="1"/>
          <p:nvPr/>
        </p:nvSpPr>
        <p:spPr>
          <a:xfrm>
            <a:off x="9668552" y="3810961"/>
            <a:ext cx="2523448" cy="1015663"/>
          </a:xfrm>
          <a:prstGeom prst="rect">
            <a:avLst/>
          </a:prstGeom>
          <a:noFill/>
        </p:spPr>
        <p:txBody>
          <a:bodyPr wrap="none" rtlCol="0">
            <a:spAutoFit/>
          </a:bodyPr>
          <a:lstStyle/>
          <a:p>
            <a:r>
              <a:rPr lang="en-US" sz="1200" b="1" dirty="0" smtClean="0"/>
              <a:t>Special session 13 : </a:t>
            </a:r>
            <a:r>
              <a:rPr lang="en-US" sz="1200" dirty="0" smtClean="0"/>
              <a:t>Explainable </a:t>
            </a:r>
          </a:p>
          <a:p>
            <a:r>
              <a:rPr lang="en-US" sz="1200" dirty="0" smtClean="0"/>
              <a:t>Machine Learning in Image </a:t>
            </a:r>
          </a:p>
          <a:p>
            <a:r>
              <a:rPr lang="en-US" sz="1200" dirty="0" smtClean="0"/>
              <a:t>Processing</a:t>
            </a:r>
          </a:p>
          <a:p>
            <a:r>
              <a:rPr lang="en-US" sz="1200" b="1" dirty="0" smtClean="0"/>
              <a:t>Time :</a:t>
            </a:r>
            <a:r>
              <a:rPr lang="en-US" sz="1200" dirty="0" smtClean="0"/>
              <a:t> Wednesday, 28 October, </a:t>
            </a:r>
          </a:p>
          <a:p>
            <a:r>
              <a:rPr lang="en-US" sz="1200" dirty="0" smtClean="0"/>
              <a:t>16:00 – 18:25</a:t>
            </a:r>
            <a:endParaRPr lang="en-US" sz="1200" dirty="0"/>
          </a:p>
        </p:txBody>
      </p:sp>
    </p:spTree>
    <p:extLst>
      <p:ext uri="{BB962C8B-B14F-4D97-AF65-F5344CB8AC3E}">
        <p14:creationId xmlns:p14="http://schemas.microsoft.com/office/powerpoint/2010/main" val="154553847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EFSHAPE" val="577918252"/>
  <p:tag name="KSO_WM_UNIT_PLACING_PICTURE_USER_VIEWPORT" val="{&quot;height&quot;:11059,&quot;width&quot;:14746}"/>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2.xml><?xml version="1.0" encoding="utf-8"?>
<p:tagLst xmlns:a="http://schemas.openxmlformats.org/drawingml/2006/main" xmlns:r="http://schemas.openxmlformats.org/officeDocument/2006/relationships" xmlns:p="http://schemas.openxmlformats.org/presentationml/2006/main">
  <p:tag name="REFSHAPE" val="577918252"/>
  <p:tag name="KSO_WM_UNIT_PLACING_PICTURE_USER_VIEWPORT" val="{&quot;height&quot;:11059,&quot;width&quot;:14746}"/>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2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27.xml><?xml version="1.0" encoding="utf-8"?>
<p:tagLst xmlns:a="http://schemas.openxmlformats.org/drawingml/2006/main" xmlns:r="http://schemas.openxmlformats.org/officeDocument/2006/relationships" xmlns:p="http://schemas.openxmlformats.org/presentationml/2006/main">
  <p:tag name="KSO_WM_UNIT_TABLE_BEAUTIFY" val="smartTable{c5c20260-966a-46b1-81cf-aac6b4a4168a}"/>
</p:tagLst>
</file>

<file path=ppt/tags/tag28.xml><?xml version="1.0" encoding="utf-8"?>
<p:tagLst xmlns:a="http://schemas.openxmlformats.org/drawingml/2006/main" xmlns:r="http://schemas.openxmlformats.org/officeDocument/2006/relationships" xmlns:p="http://schemas.openxmlformats.org/presentationml/2006/main">
  <p:tag name="KSO_WM_UNIT_TABLE_BEAUTIFY" val="smartTable{c5c20260-966a-46b1-81cf-aac6b4a4168a}"/>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3.xml><?xml version="1.0" encoding="utf-8"?>
<p:tagLst xmlns:a="http://schemas.openxmlformats.org/drawingml/2006/main" xmlns:r="http://schemas.openxmlformats.org/officeDocument/2006/relationships" xmlns:p="http://schemas.openxmlformats.org/presentationml/2006/main">
  <p:tag name="REFSHAPE" val="577918252"/>
  <p:tag name="KSO_WM_UNIT_PLACING_PICTURE_USER_VIEWPORT" val="{&quot;height&quot;:11059,&quot;width&quot;:14746}"/>
</p:tagLst>
</file>

<file path=ppt/tags/tag3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3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3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3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3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3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84,&quot;width&quot;:14112}"/>
</p:tagLst>
</file>

<file path=ppt/tags/tag4.xml><?xml version="1.0" encoding="utf-8"?>
<p:tagLst xmlns:a="http://schemas.openxmlformats.org/drawingml/2006/main" xmlns:r="http://schemas.openxmlformats.org/officeDocument/2006/relationships" xmlns:p="http://schemas.openxmlformats.org/presentationml/2006/main">
  <p:tag name="REFSHAPE" val="577918252"/>
  <p:tag name="KSO_WM_UNIT_PLACING_PICTURE_USER_VIEWPORT" val="{&quot;height&quot;:11059,&quot;width&quot;:14746}"/>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7,&quot;width&quot;:15686}"/>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1809</TotalTime>
  <Words>6123</Words>
  <Application>Microsoft Macintosh PowerPoint</Application>
  <PresentationFormat>Widescreen</PresentationFormat>
  <Paragraphs>1129</Paragraphs>
  <Slides>56</Slides>
  <Notes>56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56</vt:i4>
      </vt:variant>
    </vt:vector>
  </HeadingPairs>
  <TitlesOfParts>
    <vt:vector size="68" baseType="lpstr">
      <vt:lpstr>Calibri</vt:lpstr>
      <vt:lpstr>Cambria Math</vt:lpstr>
      <vt:lpstr>Courgette</vt:lpstr>
      <vt:lpstr>DengXian</vt:lpstr>
      <vt:lpstr>Roboto</vt:lpstr>
      <vt:lpstr>Roboto Condensed Light</vt:lpstr>
      <vt:lpstr>Wingdings</vt:lpstr>
      <vt:lpstr>黑体</vt:lpstr>
      <vt:lpstr>Arial</vt:lpstr>
      <vt:lpstr>Custom Design</vt:lpstr>
      <vt:lpstr>1_Custom Design</vt:lpstr>
      <vt:lpstr>2_Custom Design</vt:lpstr>
      <vt:lpstr>Implicit Saliency in Deep Neural Networks</vt:lpstr>
      <vt:lpstr>Saliency</vt:lpstr>
      <vt:lpstr>Saliency</vt:lpstr>
      <vt:lpstr>Saliency</vt:lpstr>
      <vt:lpstr>Saliency Expectancy-Mismatch Hypothesis</vt:lpstr>
      <vt:lpstr>Saliency Expectancy-Mismatch Hypothesis</vt:lpstr>
      <vt:lpstr>Saliency Our Method</vt:lpstr>
      <vt:lpstr>Top-Down Expectancy-Mismatch Motivation</vt:lpstr>
      <vt:lpstr>Top-Down Expectancy-Mismatch Motivation</vt:lpstr>
      <vt:lpstr>Top-Down Expectancy-Mismatch Motivation</vt:lpstr>
      <vt:lpstr>Top-Down Expectancy-Mismatch Motivation</vt:lpstr>
      <vt:lpstr>Top-Down Expectancy-Mismatch Motivation</vt:lpstr>
      <vt:lpstr>Top-Down Expectancy-Mismatch Motivation</vt:lpstr>
      <vt:lpstr>Top-Down Expectancy-Mismatch Motivation</vt:lpstr>
      <vt:lpstr>Top-Down Expectancy-Mismatch Hypothesis</vt:lpstr>
      <vt:lpstr>Top-Down Expectancy-Mismatch Challenge</vt:lpstr>
      <vt:lpstr>Top-Down Expectancy-Mismatch Challenge</vt:lpstr>
      <vt:lpstr>Paper Objective</vt:lpstr>
      <vt:lpstr>Paper Structure, Outcome, and Novelty</vt:lpstr>
      <vt:lpstr>Semantic Expectancy and Implicit Saliency</vt:lpstr>
      <vt:lpstr>Semantic Expectancy and Implicit Saliency</vt:lpstr>
      <vt:lpstr>Semantic Expectancy and Implicit Saliency</vt:lpstr>
      <vt:lpstr>Expectancy-Mismatch</vt:lpstr>
      <vt:lpstr>Expectancy-Mismatch</vt:lpstr>
      <vt:lpstr>Expectancy-Mismatch</vt:lpstr>
      <vt:lpstr>Expectancy-Mismatch</vt:lpstr>
      <vt:lpstr>Implicit Saliency in Deep Neural Networks</vt:lpstr>
      <vt:lpstr>Expectancy-Mismatch</vt:lpstr>
      <vt:lpstr>Expectancy-Mismatch</vt:lpstr>
      <vt:lpstr>Expectancy-Mismatch</vt:lpstr>
      <vt:lpstr>Expectancy-Mismatch</vt:lpstr>
      <vt:lpstr>Expectancy-Mismatch</vt:lpstr>
      <vt:lpstr>Expectancy-Mismatch</vt:lpstr>
      <vt:lpstr>Expectancy-Mismatch</vt:lpstr>
      <vt:lpstr>Expectancy-Mismatch</vt:lpstr>
      <vt:lpstr>Expectancy-Mismatch</vt:lpstr>
      <vt:lpstr>Combining Pseudo-Saliency Maps</vt:lpstr>
      <vt:lpstr>Combining Pseudo-Saliency Maps</vt:lpstr>
      <vt:lpstr>Combining Pseudo-Saliency Maps</vt:lpstr>
      <vt:lpstr>Combining Pseudo-Saliency Maps</vt:lpstr>
      <vt:lpstr>Combining Pseudo-Saliency Maps</vt:lpstr>
      <vt:lpstr>Experimental Goals</vt:lpstr>
      <vt:lpstr>Experiments</vt:lpstr>
      <vt:lpstr>Experiments</vt:lpstr>
      <vt:lpstr>Experimental Goals</vt:lpstr>
      <vt:lpstr>Experimental Goals</vt:lpstr>
      <vt:lpstr>Experimental Goals</vt:lpstr>
      <vt:lpstr>Experimental Goals</vt:lpstr>
      <vt:lpstr>Experimental Goals</vt:lpstr>
      <vt:lpstr>Experimental Goals</vt:lpstr>
      <vt:lpstr>Experimental Goals</vt:lpstr>
      <vt:lpstr>Experimental Goals</vt:lpstr>
      <vt:lpstr>Experimental Goals</vt:lpstr>
      <vt:lpstr>Experimental Goals</vt:lpstr>
      <vt:lpstr>Contributions</vt:lpstr>
      <vt:lpstr>Thank You</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Prabhushankar, Mohit</cp:lastModifiedBy>
  <cp:revision>305</cp:revision>
  <dcterms:created xsi:type="dcterms:W3CDTF">2016-03-09T16:46:00Z</dcterms:created>
  <dcterms:modified xsi:type="dcterms:W3CDTF">2020-08-21T04:21:50Z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